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24"/>
  </p:notesMasterIdLst>
  <p:sldIdLst>
    <p:sldId id="256" r:id="rId2"/>
    <p:sldId id="258" r:id="rId3"/>
    <p:sldId id="257" r:id="rId4"/>
    <p:sldId id="316" r:id="rId5"/>
    <p:sldId id="319" r:id="rId6"/>
    <p:sldId id="283" r:id="rId7"/>
    <p:sldId id="279" r:id="rId8"/>
    <p:sldId id="268" r:id="rId9"/>
    <p:sldId id="261" r:id="rId10"/>
    <p:sldId id="314" r:id="rId11"/>
    <p:sldId id="263" r:id="rId12"/>
    <p:sldId id="295" r:id="rId13"/>
    <p:sldId id="308" r:id="rId14"/>
    <p:sldId id="309" r:id="rId15"/>
    <p:sldId id="310" r:id="rId16"/>
    <p:sldId id="311" r:id="rId17"/>
    <p:sldId id="312" r:id="rId18"/>
    <p:sldId id="313" r:id="rId19"/>
    <p:sldId id="307" r:id="rId20"/>
    <p:sldId id="320" r:id="rId21"/>
    <p:sldId id="275" r:id="rId22"/>
    <p:sldId id="32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F80A88-0439-40A4-8FF8-592034F107EF}">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634121-AA58-40D7-B5DF-F7332D9DA69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4"/>
  </p:normalViewPr>
  <p:slideViewPr>
    <p:cSldViewPr snapToGrid="0" snapToObjects="1">
      <p:cViewPr varScale="1">
        <p:scale>
          <a:sx n="131" d="100"/>
          <a:sy n="131" d="100"/>
        </p:scale>
        <p:origin x="120"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053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673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406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457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988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451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175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657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34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14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649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52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655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85883115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85883115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1.tm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11" Type="http://schemas.microsoft.com/office/2007/relationships/hdphoto" Target="../media/hdphoto3.wdp"/><Relationship Id="rId5" Type="http://schemas.openxmlformats.org/officeDocument/2006/relationships/image" Target="../media/image1.tmp"/><Relationship Id="rId10"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tmp"/><Relationship Id="rId4" Type="http://schemas.openxmlformats.org/officeDocument/2006/relationships/image" Target="../media/image8.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Inria Sans"/>
              </a:rPr>
              <a:t>STARTUP SUCCESS PREDICTION</a:t>
            </a:r>
            <a:endParaRPr dirty="0">
              <a:latin typeface="Inria Sans"/>
            </a:endParaRPr>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TrelloBoard ScreenShot</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C7943EBD-9820-5802-92D8-9A7F4886F054}"/>
              </a:ext>
            </a:extLst>
          </p:cNvPr>
          <p:cNvPicPr>
            <a:picLocks noChangeAspect="1"/>
          </p:cNvPicPr>
          <p:nvPr/>
        </p:nvPicPr>
        <p:blipFill>
          <a:blip r:embed="rId3"/>
          <a:stretch>
            <a:fillRect/>
          </a:stretch>
        </p:blipFill>
        <p:spPr>
          <a:xfrm>
            <a:off x="823964" y="1431102"/>
            <a:ext cx="4210259" cy="2044795"/>
          </a:xfrm>
          <a:prstGeom prst="rect">
            <a:avLst/>
          </a:prstGeom>
        </p:spPr>
      </p:pic>
      <p:pic>
        <p:nvPicPr>
          <p:cNvPr id="6" name="Picture 5">
            <a:extLst>
              <a:ext uri="{FF2B5EF4-FFF2-40B4-BE49-F238E27FC236}">
                <a16:creationId xmlns:a16="http://schemas.microsoft.com/office/drawing/2014/main" id="{8370F744-0017-631D-2208-BB73D065F212}"/>
              </a:ext>
            </a:extLst>
          </p:cNvPr>
          <p:cNvPicPr>
            <a:picLocks noChangeAspect="1"/>
          </p:cNvPicPr>
          <p:nvPr/>
        </p:nvPicPr>
        <p:blipFill>
          <a:blip r:embed="rId4"/>
          <a:stretch>
            <a:fillRect/>
          </a:stretch>
        </p:blipFill>
        <p:spPr>
          <a:xfrm>
            <a:off x="2866429" y="1899021"/>
            <a:ext cx="4147594" cy="2003554"/>
          </a:xfrm>
          <a:prstGeom prst="rect">
            <a:avLst/>
          </a:prstGeom>
        </p:spPr>
      </p:pic>
      <p:pic>
        <p:nvPicPr>
          <p:cNvPr id="10" name="Picture 9">
            <a:extLst>
              <a:ext uri="{FF2B5EF4-FFF2-40B4-BE49-F238E27FC236}">
                <a16:creationId xmlns:a16="http://schemas.microsoft.com/office/drawing/2014/main" id="{26BAB157-62B0-842D-EEAC-F2D5FD6281F6}"/>
              </a:ext>
            </a:extLst>
          </p:cNvPr>
          <p:cNvPicPr>
            <a:picLocks noChangeAspect="1"/>
          </p:cNvPicPr>
          <p:nvPr/>
        </p:nvPicPr>
        <p:blipFill>
          <a:blip r:embed="rId5"/>
          <a:stretch>
            <a:fillRect/>
          </a:stretch>
        </p:blipFill>
        <p:spPr>
          <a:xfrm>
            <a:off x="4905768" y="2422043"/>
            <a:ext cx="3910057" cy="1903071"/>
          </a:xfrm>
          <a:prstGeom prst="rect">
            <a:avLst/>
          </a:prstGeom>
        </p:spPr>
      </p:pic>
    </p:spTree>
    <p:extLst>
      <p:ext uri="{BB962C8B-B14F-4D97-AF65-F5344CB8AC3E}">
        <p14:creationId xmlns:p14="http://schemas.microsoft.com/office/powerpoint/2010/main" val="179701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7" name="Picture 6">
            <a:extLst>
              <a:ext uri="{FF2B5EF4-FFF2-40B4-BE49-F238E27FC236}">
                <a16:creationId xmlns:a16="http://schemas.microsoft.com/office/drawing/2014/main" id="{40886EFB-7998-E945-8330-A88A4B13F196}"/>
              </a:ext>
            </a:extLst>
          </p:cNvPr>
          <p:cNvPicPr>
            <a:picLocks/>
          </p:cNvPicPr>
          <p:nvPr/>
        </p:nvPicPr>
        <p:blipFill>
          <a:blip r:embed="rId3"/>
          <a:stretch>
            <a:fillRect/>
          </a:stretch>
        </p:blipFill>
        <p:spPr>
          <a:xfrm>
            <a:off x="1072009" y="1274182"/>
            <a:ext cx="3780000" cy="2340000"/>
          </a:xfrm>
          <a:prstGeom prst="rect">
            <a:avLst/>
          </a:prstGeom>
        </p:spPr>
      </p:pic>
      <p:pic>
        <p:nvPicPr>
          <p:cNvPr id="9" name="Picture 8">
            <a:extLst>
              <a:ext uri="{FF2B5EF4-FFF2-40B4-BE49-F238E27FC236}">
                <a16:creationId xmlns:a16="http://schemas.microsoft.com/office/drawing/2014/main" id="{020230DC-4C41-1B40-B9F8-699572824E7A}"/>
              </a:ext>
            </a:extLst>
          </p:cNvPr>
          <p:cNvPicPr>
            <a:picLocks/>
          </p:cNvPicPr>
          <p:nvPr/>
        </p:nvPicPr>
        <p:blipFill>
          <a:blip r:embed="rId4"/>
          <a:stretch>
            <a:fillRect/>
          </a:stretch>
        </p:blipFill>
        <p:spPr>
          <a:xfrm>
            <a:off x="792000" y="2143374"/>
            <a:ext cx="3780000" cy="2516153"/>
          </a:xfrm>
          <a:prstGeom prst="rect">
            <a:avLst/>
          </a:prstGeom>
        </p:spPr>
      </p:pic>
      <p:pic>
        <p:nvPicPr>
          <p:cNvPr id="11" name="Picture 10">
            <a:extLst>
              <a:ext uri="{FF2B5EF4-FFF2-40B4-BE49-F238E27FC236}">
                <a16:creationId xmlns:a16="http://schemas.microsoft.com/office/drawing/2014/main" id="{965562F2-3615-B949-8D6E-3BC6530E67CE}"/>
              </a:ext>
            </a:extLst>
          </p:cNvPr>
          <p:cNvPicPr>
            <a:picLocks noChangeAspect="1"/>
          </p:cNvPicPr>
          <p:nvPr/>
        </p:nvPicPr>
        <p:blipFill>
          <a:blip r:embed="rId5"/>
          <a:stretch>
            <a:fillRect/>
          </a:stretch>
        </p:blipFill>
        <p:spPr>
          <a:xfrm>
            <a:off x="4860175" y="1274182"/>
            <a:ext cx="3780000" cy="2455122"/>
          </a:xfrm>
          <a:prstGeom prst="rect">
            <a:avLst/>
          </a:prstGeom>
        </p:spPr>
      </p:pic>
      <p:pic>
        <p:nvPicPr>
          <p:cNvPr id="16" name="Picture 15">
            <a:extLst>
              <a:ext uri="{FF2B5EF4-FFF2-40B4-BE49-F238E27FC236}">
                <a16:creationId xmlns:a16="http://schemas.microsoft.com/office/drawing/2014/main" id="{85C49567-D4C0-7342-9807-FE23C3C90567}"/>
              </a:ext>
            </a:extLst>
          </p:cNvPr>
          <p:cNvPicPr>
            <a:picLocks noChangeAspect="1"/>
          </p:cNvPicPr>
          <p:nvPr/>
        </p:nvPicPr>
        <p:blipFill>
          <a:blip r:embed="rId6"/>
          <a:stretch>
            <a:fillRect/>
          </a:stretch>
        </p:blipFill>
        <p:spPr>
          <a:xfrm>
            <a:off x="5140184" y="2119677"/>
            <a:ext cx="3863522" cy="2571750"/>
          </a:xfrm>
          <a:prstGeom prst="rect">
            <a:avLst/>
          </a:prstGeom>
        </p:spPr>
      </p:pic>
      <p:pic>
        <p:nvPicPr>
          <p:cNvPr id="17" name="Picture 16">
            <a:extLst>
              <a:ext uri="{FF2B5EF4-FFF2-40B4-BE49-F238E27FC236}">
                <a16:creationId xmlns:a16="http://schemas.microsoft.com/office/drawing/2014/main" id="{CA317181-45B7-704A-B573-F37ABD39B628}"/>
              </a:ext>
            </a:extLst>
          </p:cNvPr>
          <p:cNvPicPr>
            <a:picLocks noChangeAspect="1"/>
          </p:cNvPicPr>
          <p:nvPr/>
        </p:nvPicPr>
        <p:blipFill>
          <a:blip r:embed="rId7"/>
          <a:stretch>
            <a:fillRect/>
          </a:stretch>
        </p:blipFill>
        <p:spPr>
          <a:xfrm>
            <a:off x="2993717" y="2669560"/>
            <a:ext cx="3716584" cy="24739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C5A6B0BE-03A3-6442-9475-95B27236000D}"/>
              </a:ext>
            </a:extLst>
          </p:cNvPr>
          <p:cNvPicPr>
            <a:picLocks noChangeAspect="1"/>
          </p:cNvPicPr>
          <p:nvPr/>
        </p:nvPicPr>
        <p:blipFill>
          <a:blip r:embed="rId3"/>
          <a:stretch>
            <a:fillRect/>
          </a:stretch>
        </p:blipFill>
        <p:spPr>
          <a:xfrm>
            <a:off x="1051740" y="1334780"/>
            <a:ext cx="3716584" cy="2473940"/>
          </a:xfrm>
          <a:prstGeom prst="rect">
            <a:avLst/>
          </a:prstGeom>
        </p:spPr>
      </p:pic>
      <p:pic>
        <p:nvPicPr>
          <p:cNvPr id="18" name="Picture 17">
            <a:extLst>
              <a:ext uri="{FF2B5EF4-FFF2-40B4-BE49-F238E27FC236}">
                <a16:creationId xmlns:a16="http://schemas.microsoft.com/office/drawing/2014/main" id="{3A82CBBA-C5B8-3944-905A-FFEF13F6013B}"/>
              </a:ext>
            </a:extLst>
          </p:cNvPr>
          <p:cNvPicPr>
            <a:picLocks noChangeAspect="1"/>
          </p:cNvPicPr>
          <p:nvPr/>
        </p:nvPicPr>
        <p:blipFill>
          <a:blip r:embed="rId4"/>
          <a:stretch>
            <a:fillRect/>
          </a:stretch>
        </p:blipFill>
        <p:spPr>
          <a:xfrm>
            <a:off x="731726" y="2111859"/>
            <a:ext cx="3716586" cy="2473941"/>
          </a:xfrm>
          <a:prstGeom prst="rect">
            <a:avLst/>
          </a:prstGeom>
        </p:spPr>
      </p:pic>
      <p:pic>
        <p:nvPicPr>
          <p:cNvPr id="19" name="Picture 18">
            <a:extLst>
              <a:ext uri="{FF2B5EF4-FFF2-40B4-BE49-F238E27FC236}">
                <a16:creationId xmlns:a16="http://schemas.microsoft.com/office/drawing/2014/main" id="{AF738E84-E4C4-5640-B9FF-28F6647DAD88}"/>
              </a:ext>
            </a:extLst>
          </p:cNvPr>
          <p:cNvPicPr>
            <a:picLocks noChangeAspect="1"/>
          </p:cNvPicPr>
          <p:nvPr/>
        </p:nvPicPr>
        <p:blipFill>
          <a:blip r:embed="rId5"/>
          <a:stretch>
            <a:fillRect/>
          </a:stretch>
        </p:blipFill>
        <p:spPr>
          <a:xfrm>
            <a:off x="4768324" y="1334780"/>
            <a:ext cx="3716585" cy="2473940"/>
          </a:xfrm>
          <a:prstGeom prst="rect">
            <a:avLst/>
          </a:prstGeom>
        </p:spPr>
      </p:pic>
      <p:pic>
        <p:nvPicPr>
          <p:cNvPr id="20" name="Picture 19">
            <a:extLst>
              <a:ext uri="{FF2B5EF4-FFF2-40B4-BE49-F238E27FC236}">
                <a16:creationId xmlns:a16="http://schemas.microsoft.com/office/drawing/2014/main" id="{CE03BAE3-53A8-484A-8895-B07B675C01E4}"/>
              </a:ext>
            </a:extLst>
          </p:cNvPr>
          <p:cNvPicPr>
            <a:picLocks noChangeAspect="1"/>
          </p:cNvPicPr>
          <p:nvPr/>
        </p:nvPicPr>
        <p:blipFill>
          <a:blip r:embed="rId6"/>
          <a:stretch>
            <a:fillRect/>
          </a:stretch>
        </p:blipFill>
        <p:spPr>
          <a:xfrm>
            <a:off x="5243603" y="2165024"/>
            <a:ext cx="3716584" cy="2473940"/>
          </a:xfrm>
          <a:prstGeom prst="rect">
            <a:avLst/>
          </a:prstGeom>
        </p:spPr>
      </p:pic>
      <p:pic>
        <p:nvPicPr>
          <p:cNvPr id="21" name="Picture 20">
            <a:extLst>
              <a:ext uri="{FF2B5EF4-FFF2-40B4-BE49-F238E27FC236}">
                <a16:creationId xmlns:a16="http://schemas.microsoft.com/office/drawing/2014/main" id="{3C6C58C0-270F-B847-A061-512DBEFC5DD0}"/>
              </a:ext>
            </a:extLst>
          </p:cNvPr>
          <p:cNvPicPr>
            <a:picLocks noChangeAspect="1"/>
          </p:cNvPicPr>
          <p:nvPr/>
        </p:nvPicPr>
        <p:blipFill>
          <a:blip r:embed="rId7"/>
          <a:stretch>
            <a:fillRect/>
          </a:stretch>
        </p:blipFill>
        <p:spPr>
          <a:xfrm>
            <a:off x="2910032" y="2669556"/>
            <a:ext cx="3716590" cy="2473944"/>
          </a:xfrm>
          <a:prstGeom prst="rect">
            <a:avLst/>
          </a:prstGeom>
        </p:spPr>
      </p:pic>
    </p:spTree>
    <p:extLst>
      <p:ext uri="{BB962C8B-B14F-4D97-AF65-F5344CB8AC3E}">
        <p14:creationId xmlns:p14="http://schemas.microsoft.com/office/powerpoint/2010/main" val="9448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9" name="Picture 8">
            <a:extLst>
              <a:ext uri="{FF2B5EF4-FFF2-40B4-BE49-F238E27FC236}">
                <a16:creationId xmlns:a16="http://schemas.microsoft.com/office/drawing/2014/main" id="{3D64769B-4A20-9A45-B543-9A2E0D7036FD}"/>
              </a:ext>
            </a:extLst>
          </p:cNvPr>
          <p:cNvPicPr>
            <a:picLocks noChangeAspect="1"/>
          </p:cNvPicPr>
          <p:nvPr/>
        </p:nvPicPr>
        <p:blipFill>
          <a:blip r:embed="rId3"/>
          <a:stretch>
            <a:fillRect/>
          </a:stretch>
        </p:blipFill>
        <p:spPr>
          <a:xfrm>
            <a:off x="1051735" y="1334777"/>
            <a:ext cx="3716589" cy="2473943"/>
          </a:xfrm>
          <a:prstGeom prst="rect">
            <a:avLst/>
          </a:prstGeom>
        </p:spPr>
      </p:pic>
      <p:pic>
        <p:nvPicPr>
          <p:cNvPr id="10" name="Picture 9">
            <a:extLst>
              <a:ext uri="{FF2B5EF4-FFF2-40B4-BE49-F238E27FC236}">
                <a16:creationId xmlns:a16="http://schemas.microsoft.com/office/drawing/2014/main" id="{71284304-8EA2-1940-B3E0-CF053D7CB40E}"/>
              </a:ext>
            </a:extLst>
          </p:cNvPr>
          <p:cNvPicPr>
            <a:picLocks noChangeAspect="1"/>
          </p:cNvPicPr>
          <p:nvPr/>
        </p:nvPicPr>
        <p:blipFill>
          <a:blip r:embed="rId4"/>
          <a:stretch>
            <a:fillRect/>
          </a:stretch>
        </p:blipFill>
        <p:spPr>
          <a:xfrm>
            <a:off x="659091" y="2111858"/>
            <a:ext cx="3716587" cy="2473942"/>
          </a:xfrm>
          <a:prstGeom prst="rect">
            <a:avLst/>
          </a:prstGeom>
        </p:spPr>
      </p:pic>
      <p:pic>
        <p:nvPicPr>
          <p:cNvPr id="11" name="Picture 10">
            <a:extLst>
              <a:ext uri="{FF2B5EF4-FFF2-40B4-BE49-F238E27FC236}">
                <a16:creationId xmlns:a16="http://schemas.microsoft.com/office/drawing/2014/main" id="{55C6B9CE-2D2A-DF40-822E-39D3D251116E}"/>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2" name="Picture 11">
            <a:extLst>
              <a:ext uri="{FF2B5EF4-FFF2-40B4-BE49-F238E27FC236}">
                <a16:creationId xmlns:a16="http://schemas.microsoft.com/office/drawing/2014/main" id="{D7EB45A8-C2D3-2E4C-B7D3-053B72F74C20}"/>
              </a:ext>
            </a:extLst>
          </p:cNvPr>
          <p:cNvPicPr>
            <a:picLocks noChangeAspect="1"/>
          </p:cNvPicPr>
          <p:nvPr/>
        </p:nvPicPr>
        <p:blipFill>
          <a:blip r:embed="rId6"/>
          <a:stretch>
            <a:fillRect/>
          </a:stretch>
        </p:blipFill>
        <p:spPr>
          <a:xfrm>
            <a:off x="5160968" y="2111858"/>
            <a:ext cx="3716587" cy="2473942"/>
          </a:xfrm>
          <a:prstGeom prst="rect">
            <a:avLst/>
          </a:prstGeom>
        </p:spPr>
      </p:pic>
      <p:pic>
        <p:nvPicPr>
          <p:cNvPr id="13" name="Picture 12">
            <a:extLst>
              <a:ext uri="{FF2B5EF4-FFF2-40B4-BE49-F238E27FC236}">
                <a16:creationId xmlns:a16="http://schemas.microsoft.com/office/drawing/2014/main" id="{8A1C043B-666A-FD42-B091-503F8F7111E7}"/>
              </a:ext>
            </a:extLst>
          </p:cNvPr>
          <p:cNvPicPr>
            <a:picLocks noChangeAspect="1"/>
          </p:cNvPicPr>
          <p:nvPr/>
        </p:nvPicPr>
        <p:blipFill>
          <a:blip r:embed="rId7"/>
          <a:stretch>
            <a:fillRect/>
          </a:stretch>
        </p:blipFill>
        <p:spPr>
          <a:xfrm>
            <a:off x="2791339" y="2669558"/>
            <a:ext cx="3716587" cy="2473942"/>
          </a:xfrm>
          <a:prstGeom prst="rect">
            <a:avLst/>
          </a:prstGeom>
        </p:spPr>
      </p:pic>
    </p:spTree>
    <p:extLst>
      <p:ext uri="{BB962C8B-B14F-4D97-AF65-F5344CB8AC3E}">
        <p14:creationId xmlns:p14="http://schemas.microsoft.com/office/powerpoint/2010/main" val="21285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14" name="Picture 13">
            <a:extLst>
              <a:ext uri="{FF2B5EF4-FFF2-40B4-BE49-F238E27FC236}">
                <a16:creationId xmlns:a16="http://schemas.microsoft.com/office/drawing/2014/main" id="{F6C4E56B-B897-404C-B27F-72E5CEF85DD1}"/>
              </a:ext>
            </a:extLst>
          </p:cNvPr>
          <p:cNvPicPr>
            <a:picLocks noChangeAspect="1"/>
          </p:cNvPicPr>
          <p:nvPr/>
        </p:nvPicPr>
        <p:blipFill>
          <a:blip r:embed="rId3"/>
          <a:stretch>
            <a:fillRect/>
          </a:stretch>
        </p:blipFill>
        <p:spPr>
          <a:xfrm>
            <a:off x="1051735" y="1334778"/>
            <a:ext cx="3716587" cy="2473942"/>
          </a:xfrm>
          <a:prstGeom prst="rect">
            <a:avLst/>
          </a:prstGeom>
        </p:spPr>
      </p:pic>
      <p:pic>
        <p:nvPicPr>
          <p:cNvPr id="15" name="Picture 14">
            <a:extLst>
              <a:ext uri="{FF2B5EF4-FFF2-40B4-BE49-F238E27FC236}">
                <a16:creationId xmlns:a16="http://schemas.microsoft.com/office/drawing/2014/main" id="{85E20283-F979-8749-8F04-D80610E65FEC}"/>
              </a:ext>
            </a:extLst>
          </p:cNvPr>
          <p:cNvPicPr>
            <a:picLocks noChangeAspect="1"/>
          </p:cNvPicPr>
          <p:nvPr/>
        </p:nvPicPr>
        <p:blipFill>
          <a:blip r:embed="rId4"/>
          <a:stretch>
            <a:fillRect/>
          </a:stretch>
        </p:blipFill>
        <p:spPr>
          <a:xfrm>
            <a:off x="855412" y="2111858"/>
            <a:ext cx="3716587" cy="2473942"/>
          </a:xfrm>
          <a:prstGeom prst="rect">
            <a:avLst/>
          </a:prstGeom>
        </p:spPr>
      </p:pic>
      <p:pic>
        <p:nvPicPr>
          <p:cNvPr id="16" name="Picture 15">
            <a:extLst>
              <a:ext uri="{FF2B5EF4-FFF2-40B4-BE49-F238E27FC236}">
                <a16:creationId xmlns:a16="http://schemas.microsoft.com/office/drawing/2014/main" id="{0C47430E-89EE-7B49-B083-0FB758C628E4}"/>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7" name="Picture 16">
            <a:extLst>
              <a:ext uri="{FF2B5EF4-FFF2-40B4-BE49-F238E27FC236}">
                <a16:creationId xmlns:a16="http://schemas.microsoft.com/office/drawing/2014/main" id="{038C8CC3-F106-4B49-A46A-339EEEC914A3}"/>
              </a:ext>
            </a:extLst>
          </p:cNvPr>
          <p:cNvPicPr>
            <a:picLocks noChangeAspect="1"/>
          </p:cNvPicPr>
          <p:nvPr/>
        </p:nvPicPr>
        <p:blipFill>
          <a:blip r:embed="rId6"/>
          <a:stretch>
            <a:fillRect/>
          </a:stretch>
        </p:blipFill>
        <p:spPr>
          <a:xfrm>
            <a:off x="5274888" y="2111858"/>
            <a:ext cx="3716587" cy="2473942"/>
          </a:xfrm>
          <a:prstGeom prst="rect">
            <a:avLst/>
          </a:prstGeom>
        </p:spPr>
      </p:pic>
      <p:pic>
        <p:nvPicPr>
          <p:cNvPr id="18" name="Picture 17">
            <a:extLst>
              <a:ext uri="{FF2B5EF4-FFF2-40B4-BE49-F238E27FC236}">
                <a16:creationId xmlns:a16="http://schemas.microsoft.com/office/drawing/2014/main" id="{A7A510E0-0C43-F54C-897E-7D19CDBBCD63}"/>
              </a:ext>
            </a:extLst>
          </p:cNvPr>
          <p:cNvPicPr>
            <a:picLocks noChangeAspect="1"/>
          </p:cNvPicPr>
          <p:nvPr/>
        </p:nvPicPr>
        <p:blipFill>
          <a:blip r:embed="rId7"/>
          <a:stretch>
            <a:fillRect/>
          </a:stretch>
        </p:blipFill>
        <p:spPr>
          <a:xfrm>
            <a:off x="2811867" y="2669558"/>
            <a:ext cx="3716587" cy="2473942"/>
          </a:xfrm>
          <a:prstGeom prst="rect">
            <a:avLst/>
          </a:prstGeom>
        </p:spPr>
      </p:pic>
    </p:spTree>
    <p:extLst>
      <p:ext uri="{BB962C8B-B14F-4D97-AF65-F5344CB8AC3E}">
        <p14:creationId xmlns:p14="http://schemas.microsoft.com/office/powerpoint/2010/main" val="426001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9" name="Picture 8">
            <a:extLst>
              <a:ext uri="{FF2B5EF4-FFF2-40B4-BE49-F238E27FC236}">
                <a16:creationId xmlns:a16="http://schemas.microsoft.com/office/drawing/2014/main" id="{AF937B35-22BF-C640-BF4C-07A733ACB644}"/>
              </a:ext>
            </a:extLst>
          </p:cNvPr>
          <p:cNvPicPr>
            <a:picLocks noChangeAspect="1"/>
          </p:cNvPicPr>
          <p:nvPr/>
        </p:nvPicPr>
        <p:blipFill>
          <a:blip r:embed="rId3"/>
          <a:stretch>
            <a:fillRect/>
          </a:stretch>
        </p:blipFill>
        <p:spPr>
          <a:xfrm>
            <a:off x="1051735" y="1334778"/>
            <a:ext cx="3716587" cy="2473942"/>
          </a:xfrm>
          <a:prstGeom prst="rect">
            <a:avLst/>
          </a:prstGeom>
        </p:spPr>
      </p:pic>
      <p:pic>
        <p:nvPicPr>
          <p:cNvPr id="10" name="Picture 9">
            <a:extLst>
              <a:ext uri="{FF2B5EF4-FFF2-40B4-BE49-F238E27FC236}">
                <a16:creationId xmlns:a16="http://schemas.microsoft.com/office/drawing/2014/main" id="{4B044CC7-C3B3-5748-AA80-2810FEC57E94}"/>
              </a:ext>
            </a:extLst>
          </p:cNvPr>
          <p:cNvPicPr>
            <a:picLocks noChangeAspect="1"/>
          </p:cNvPicPr>
          <p:nvPr/>
        </p:nvPicPr>
        <p:blipFill>
          <a:blip r:embed="rId4"/>
          <a:stretch>
            <a:fillRect/>
          </a:stretch>
        </p:blipFill>
        <p:spPr>
          <a:xfrm>
            <a:off x="732381" y="2111858"/>
            <a:ext cx="3716587" cy="2473942"/>
          </a:xfrm>
          <a:prstGeom prst="rect">
            <a:avLst/>
          </a:prstGeom>
        </p:spPr>
      </p:pic>
      <p:pic>
        <p:nvPicPr>
          <p:cNvPr id="11" name="Picture 10">
            <a:extLst>
              <a:ext uri="{FF2B5EF4-FFF2-40B4-BE49-F238E27FC236}">
                <a16:creationId xmlns:a16="http://schemas.microsoft.com/office/drawing/2014/main" id="{DF864FFC-98B3-7C4A-977D-9CA94A8F16D7}"/>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2" name="Picture 11">
            <a:extLst>
              <a:ext uri="{FF2B5EF4-FFF2-40B4-BE49-F238E27FC236}">
                <a16:creationId xmlns:a16="http://schemas.microsoft.com/office/drawing/2014/main" id="{57F6B2F3-23CE-4142-B936-866B2D5DA16F}"/>
              </a:ext>
            </a:extLst>
          </p:cNvPr>
          <p:cNvPicPr>
            <a:picLocks noChangeAspect="1"/>
          </p:cNvPicPr>
          <p:nvPr/>
        </p:nvPicPr>
        <p:blipFill>
          <a:blip r:embed="rId6"/>
          <a:stretch>
            <a:fillRect/>
          </a:stretch>
        </p:blipFill>
        <p:spPr>
          <a:xfrm>
            <a:off x="5274886" y="2111858"/>
            <a:ext cx="3716589" cy="2473943"/>
          </a:xfrm>
          <a:prstGeom prst="rect">
            <a:avLst/>
          </a:prstGeom>
        </p:spPr>
      </p:pic>
      <p:pic>
        <p:nvPicPr>
          <p:cNvPr id="13" name="Picture 12">
            <a:extLst>
              <a:ext uri="{FF2B5EF4-FFF2-40B4-BE49-F238E27FC236}">
                <a16:creationId xmlns:a16="http://schemas.microsoft.com/office/drawing/2014/main" id="{F2849BAB-0825-F244-9CDD-9026EA490D27}"/>
              </a:ext>
            </a:extLst>
          </p:cNvPr>
          <p:cNvPicPr>
            <a:picLocks noChangeAspect="1"/>
          </p:cNvPicPr>
          <p:nvPr/>
        </p:nvPicPr>
        <p:blipFill>
          <a:blip r:embed="rId7"/>
          <a:stretch>
            <a:fillRect/>
          </a:stretch>
        </p:blipFill>
        <p:spPr>
          <a:xfrm>
            <a:off x="2947239" y="2669558"/>
            <a:ext cx="3716587" cy="2473942"/>
          </a:xfrm>
          <a:prstGeom prst="rect">
            <a:avLst/>
          </a:prstGeom>
        </p:spPr>
      </p:pic>
    </p:spTree>
    <p:extLst>
      <p:ext uri="{BB962C8B-B14F-4D97-AF65-F5344CB8AC3E}">
        <p14:creationId xmlns:p14="http://schemas.microsoft.com/office/powerpoint/2010/main" val="50208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14" name="Picture 13">
            <a:extLst>
              <a:ext uri="{FF2B5EF4-FFF2-40B4-BE49-F238E27FC236}">
                <a16:creationId xmlns:a16="http://schemas.microsoft.com/office/drawing/2014/main" id="{025D06AA-CB24-7240-9580-D155CC06B8B0}"/>
              </a:ext>
            </a:extLst>
          </p:cNvPr>
          <p:cNvPicPr>
            <a:picLocks noChangeAspect="1"/>
          </p:cNvPicPr>
          <p:nvPr/>
        </p:nvPicPr>
        <p:blipFill>
          <a:blip r:embed="rId3"/>
          <a:stretch>
            <a:fillRect/>
          </a:stretch>
        </p:blipFill>
        <p:spPr>
          <a:xfrm>
            <a:off x="1051735" y="1334778"/>
            <a:ext cx="3716587" cy="2473942"/>
          </a:xfrm>
          <a:prstGeom prst="rect">
            <a:avLst/>
          </a:prstGeom>
        </p:spPr>
      </p:pic>
      <p:pic>
        <p:nvPicPr>
          <p:cNvPr id="15" name="Picture 14">
            <a:extLst>
              <a:ext uri="{FF2B5EF4-FFF2-40B4-BE49-F238E27FC236}">
                <a16:creationId xmlns:a16="http://schemas.microsoft.com/office/drawing/2014/main" id="{0F88AA93-1DE3-AF49-B323-9865470EDC95}"/>
              </a:ext>
            </a:extLst>
          </p:cNvPr>
          <p:cNvPicPr>
            <a:picLocks noChangeAspect="1"/>
          </p:cNvPicPr>
          <p:nvPr/>
        </p:nvPicPr>
        <p:blipFill>
          <a:blip r:embed="rId4"/>
          <a:stretch>
            <a:fillRect/>
          </a:stretch>
        </p:blipFill>
        <p:spPr>
          <a:xfrm>
            <a:off x="659091" y="2111857"/>
            <a:ext cx="3716589" cy="2473943"/>
          </a:xfrm>
          <a:prstGeom prst="rect">
            <a:avLst/>
          </a:prstGeom>
        </p:spPr>
      </p:pic>
      <p:pic>
        <p:nvPicPr>
          <p:cNvPr id="16" name="Picture 15">
            <a:extLst>
              <a:ext uri="{FF2B5EF4-FFF2-40B4-BE49-F238E27FC236}">
                <a16:creationId xmlns:a16="http://schemas.microsoft.com/office/drawing/2014/main" id="{6D5CC227-06B7-4E4C-A2A4-18954F30EA3C}"/>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7" name="Picture 16">
            <a:extLst>
              <a:ext uri="{FF2B5EF4-FFF2-40B4-BE49-F238E27FC236}">
                <a16:creationId xmlns:a16="http://schemas.microsoft.com/office/drawing/2014/main" id="{3BBB4F4C-24F4-DA4F-944E-D79E6AD3EFBD}"/>
              </a:ext>
            </a:extLst>
          </p:cNvPr>
          <p:cNvPicPr>
            <a:picLocks noChangeAspect="1"/>
          </p:cNvPicPr>
          <p:nvPr/>
        </p:nvPicPr>
        <p:blipFill>
          <a:blip r:embed="rId6"/>
          <a:stretch>
            <a:fillRect/>
          </a:stretch>
        </p:blipFill>
        <p:spPr>
          <a:xfrm>
            <a:off x="5274886" y="2111856"/>
            <a:ext cx="3716589" cy="2473943"/>
          </a:xfrm>
          <a:prstGeom prst="rect">
            <a:avLst/>
          </a:prstGeom>
        </p:spPr>
      </p:pic>
      <p:pic>
        <p:nvPicPr>
          <p:cNvPr id="18" name="Picture 17">
            <a:extLst>
              <a:ext uri="{FF2B5EF4-FFF2-40B4-BE49-F238E27FC236}">
                <a16:creationId xmlns:a16="http://schemas.microsoft.com/office/drawing/2014/main" id="{CDF0E91A-210E-D04A-A9B7-AB7C34FEBD3C}"/>
              </a:ext>
            </a:extLst>
          </p:cNvPr>
          <p:cNvPicPr>
            <a:picLocks noChangeAspect="1"/>
          </p:cNvPicPr>
          <p:nvPr/>
        </p:nvPicPr>
        <p:blipFill>
          <a:blip r:embed="rId7"/>
          <a:stretch>
            <a:fillRect/>
          </a:stretch>
        </p:blipFill>
        <p:spPr>
          <a:xfrm>
            <a:off x="2910025" y="2704527"/>
            <a:ext cx="3716590" cy="2473944"/>
          </a:xfrm>
          <a:prstGeom prst="rect">
            <a:avLst/>
          </a:prstGeom>
        </p:spPr>
      </p:pic>
    </p:spTree>
    <p:extLst>
      <p:ext uri="{BB962C8B-B14F-4D97-AF65-F5344CB8AC3E}">
        <p14:creationId xmlns:p14="http://schemas.microsoft.com/office/powerpoint/2010/main" val="3090465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9" name="Picture 8">
            <a:extLst>
              <a:ext uri="{FF2B5EF4-FFF2-40B4-BE49-F238E27FC236}">
                <a16:creationId xmlns:a16="http://schemas.microsoft.com/office/drawing/2014/main" id="{DDF39328-40D6-5E42-940C-2FEE0F209DA8}"/>
              </a:ext>
            </a:extLst>
          </p:cNvPr>
          <p:cNvPicPr>
            <a:picLocks noChangeAspect="1"/>
          </p:cNvPicPr>
          <p:nvPr/>
        </p:nvPicPr>
        <p:blipFill>
          <a:blip r:embed="rId3"/>
          <a:stretch>
            <a:fillRect/>
          </a:stretch>
        </p:blipFill>
        <p:spPr>
          <a:xfrm>
            <a:off x="1051735" y="1334778"/>
            <a:ext cx="3716587" cy="2473942"/>
          </a:xfrm>
          <a:prstGeom prst="rect">
            <a:avLst/>
          </a:prstGeom>
        </p:spPr>
      </p:pic>
      <p:pic>
        <p:nvPicPr>
          <p:cNvPr id="10" name="Picture 9">
            <a:extLst>
              <a:ext uri="{FF2B5EF4-FFF2-40B4-BE49-F238E27FC236}">
                <a16:creationId xmlns:a16="http://schemas.microsoft.com/office/drawing/2014/main" id="{ABB568E0-C95B-7A48-99A2-F7EAD77BBA77}"/>
              </a:ext>
            </a:extLst>
          </p:cNvPr>
          <p:cNvPicPr>
            <a:picLocks noChangeAspect="1"/>
          </p:cNvPicPr>
          <p:nvPr/>
        </p:nvPicPr>
        <p:blipFill>
          <a:blip r:embed="rId4"/>
          <a:stretch>
            <a:fillRect/>
          </a:stretch>
        </p:blipFill>
        <p:spPr>
          <a:xfrm>
            <a:off x="659091" y="2111857"/>
            <a:ext cx="3716587" cy="2473942"/>
          </a:xfrm>
          <a:prstGeom prst="rect">
            <a:avLst/>
          </a:prstGeom>
        </p:spPr>
      </p:pic>
      <p:pic>
        <p:nvPicPr>
          <p:cNvPr id="11" name="Picture 10">
            <a:extLst>
              <a:ext uri="{FF2B5EF4-FFF2-40B4-BE49-F238E27FC236}">
                <a16:creationId xmlns:a16="http://schemas.microsoft.com/office/drawing/2014/main" id="{8C1415C3-C170-A44A-8FBC-BA791556439A}"/>
              </a:ext>
            </a:extLst>
          </p:cNvPr>
          <p:cNvPicPr>
            <a:picLocks noChangeAspect="1"/>
          </p:cNvPicPr>
          <p:nvPr/>
        </p:nvPicPr>
        <p:blipFill>
          <a:blip r:embed="rId5"/>
          <a:stretch>
            <a:fillRect/>
          </a:stretch>
        </p:blipFill>
        <p:spPr>
          <a:xfrm>
            <a:off x="4768322" y="1334778"/>
            <a:ext cx="3716587" cy="2473942"/>
          </a:xfrm>
          <a:prstGeom prst="rect">
            <a:avLst/>
          </a:prstGeom>
        </p:spPr>
      </p:pic>
      <p:pic>
        <p:nvPicPr>
          <p:cNvPr id="12" name="Picture 11">
            <a:extLst>
              <a:ext uri="{FF2B5EF4-FFF2-40B4-BE49-F238E27FC236}">
                <a16:creationId xmlns:a16="http://schemas.microsoft.com/office/drawing/2014/main" id="{CA323E48-E53C-D649-976A-7D174157F51B}"/>
              </a:ext>
            </a:extLst>
          </p:cNvPr>
          <p:cNvPicPr>
            <a:picLocks noChangeAspect="1"/>
          </p:cNvPicPr>
          <p:nvPr/>
        </p:nvPicPr>
        <p:blipFill>
          <a:blip r:embed="rId3"/>
          <a:stretch>
            <a:fillRect/>
          </a:stretch>
        </p:blipFill>
        <p:spPr>
          <a:xfrm>
            <a:off x="5274888" y="2111857"/>
            <a:ext cx="3716587" cy="2473942"/>
          </a:xfrm>
          <a:prstGeom prst="rect">
            <a:avLst/>
          </a:prstGeom>
        </p:spPr>
      </p:pic>
      <p:pic>
        <p:nvPicPr>
          <p:cNvPr id="13" name="Picture 12">
            <a:extLst>
              <a:ext uri="{FF2B5EF4-FFF2-40B4-BE49-F238E27FC236}">
                <a16:creationId xmlns:a16="http://schemas.microsoft.com/office/drawing/2014/main" id="{44FB2DDA-D072-514D-B26C-5AFBB7E92DFC}"/>
              </a:ext>
            </a:extLst>
          </p:cNvPr>
          <p:cNvPicPr>
            <a:picLocks noChangeAspect="1"/>
          </p:cNvPicPr>
          <p:nvPr/>
        </p:nvPicPr>
        <p:blipFill>
          <a:blip r:embed="rId6"/>
          <a:stretch>
            <a:fillRect/>
          </a:stretch>
        </p:blipFill>
        <p:spPr>
          <a:xfrm>
            <a:off x="2713705" y="2669557"/>
            <a:ext cx="3716589" cy="2473943"/>
          </a:xfrm>
          <a:prstGeom prst="rect">
            <a:avLst/>
          </a:prstGeom>
        </p:spPr>
      </p:pic>
    </p:spTree>
    <p:extLst>
      <p:ext uri="{BB962C8B-B14F-4D97-AF65-F5344CB8AC3E}">
        <p14:creationId xmlns:p14="http://schemas.microsoft.com/office/powerpoint/2010/main" val="426480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14" name="Picture 13">
            <a:extLst>
              <a:ext uri="{FF2B5EF4-FFF2-40B4-BE49-F238E27FC236}">
                <a16:creationId xmlns:a16="http://schemas.microsoft.com/office/drawing/2014/main" id="{C551EE95-D474-DF44-9AB3-7EA241F39BE3}"/>
              </a:ext>
            </a:extLst>
          </p:cNvPr>
          <p:cNvPicPr>
            <a:picLocks noChangeAspect="1"/>
          </p:cNvPicPr>
          <p:nvPr/>
        </p:nvPicPr>
        <p:blipFill>
          <a:blip r:embed="rId3"/>
          <a:stretch>
            <a:fillRect/>
          </a:stretch>
        </p:blipFill>
        <p:spPr>
          <a:xfrm>
            <a:off x="1051732" y="1334776"/>
            <a:ext cx="3716590" cy="2473944"/>
          </a:xfrm>
          <a:prstGeom prst="rect">
            <a:avLst/>
          </a:prstGeom>
        </p:spPr>
      </p:pic>
      <p:pic>
        <p:nvPicPr>
          <p:cNvPr id="15" name="Picture 14">
            <a:extLst>
              <a:ext uri="{FF2B5EF4-FFF2-40B4-BE49-F238E27FC236}">
                <a16:creationId xmlns:a16="http://schemas.microsoft.com/office/drawing/2014/main" id="{2D43B072-3311-AF41-BAEB-BFE912A2F86F}"/>
              </a:ext>
            </a:extLst>
          </p:cNvPr>
          <p:cNvPicPr>
            <a:picLocks noChangeAspect="1"/>
          </p:cNvPicPr>
          <p:nvPr/>
        </p:nvPicPr>
        <p:blipFill>
          <a:blip r:embed="rId4"/>
          <a:stretch>
            <a:fillRect/>
          </a:stretch>
        </p:blipFill>
        <p:spPr>
          <a:xfrm>
            <a:off x="659092" y="2111857"/>
            <a:ext cx="3716587" cy="2473942"/>
          </a:xfrm>
          <a:prstGeom prst="rect">
            <a:avLst/>
          </a:prstGeom>
        </p:spPr>
      </p:pic>
      <p:pic>
        <p:nvPicPr>
          <p:cNvPr id="16" name="Picture 15">
            <a:extLst>
              <a:ext uri="{FF2B5EF4-FFF2-40B4-BE49-F238E27FC236}">
                <a16:creationId xmlns:a16="http://schemas.microsoft.com/office/drawing/2014/main" id="{0D334BBE-2DC3-604C-AD39-288CC90A0B1F}"/>
              </a:ext>
            </a:extLst>
          </p:cNvPr>
          <p:cNvPicPr>
            <a:picLocks noChangeAspect="1"/>
          </p:cNvPicPr>
          <p:nvPr/>
        </p:nvPicPr>
        <p:blipFill>
          <a:blip r:embed="rId5"/>
          <a:stretch>
            <a:fillRect/>
          </a:stretch>
        </p:blipFill>
        <p:spPr>
          <a:xfrm>
            <a:off x="4768319" y="1334776"/>
            <a:ext cx="3716587" cy="2473942"/>
          </a:xfrm>
          <a:prstGeom prst="rect">
            <a:avLst/>
          </a:prstGeom>
        </p:spPr>
      </p:pic>
      <p:pic>
        <p:nvPicPr>
          <p:cNvPr id="17" name="Picture 16">
            <a:extLst>
              <a:ext uri="{FF2B5EF4-FFF2-40B4-BE49-F238E27FC236}">
                <a16:creationId xmlns:a16="http://schemas.microsoft.com/office/drawing/2014/main" id="{654E98CC-7BB1-D34C-960C-309E65C1A78E}"/>
              </a:ext>
            </a:extLst>
          </p:cNvPr>
          <p:cNvPicPr>
            <a:picLocks noChangeAspect="1"/>
          </p:cNvPicPr>
          <p:nvPr/>
        </p:nvPicPr>
        <p:blipFill>
          <a:blip r:embed="rId6"/>
          <a:stretch>
            <a:fillRect/>
          </a:stretch>
        </p:blipFill>
        <p:spPr>
          <a:xfrm>
            <a:off x="5274888" y="2111857"/>
            <a:ext cx="3716587" cy="2473942"/>
          </a:xfrm>
          <a:prstGeom prst="rect">
            <a:avLst/>
          </a:prstGeom>
        </p:spPr>
      </p:pic>
    </p:spTree>
    <p:extLst>
      <p:ext uri="{BB962C8B-B14F-4D97-AF65-F5344CB8AC3E}">
        <p14:creationId xmlns:p14="http://schemas.microsoft.com/office/powerpoint/2010/main" val="2924360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lvl="0"/>
            <a:r>
              <a:rPr lang="en-GB" dirty="0"/>
              <a:t>Discord’s Chat Screenshot</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6" name="Picture 5">
            <a:extLst>
              <a:ext uri="{FF2B5EF4-FFF2-40B4-BE49-F238E27FC236}">
                <a16:creationId xmlns:a16="http://schemas.microsoft.com/office/drawing/2014/main" id="{A11A57A3-80AE-8145-98E4-D013E46AD924}"/>
              </a:ext>
            </a:extLst>
          </p:cNvPr>
          <p:cNvPicPr>
            <a:picLocks noChangeAspect="1"/>
          </p:cNvPicPr>
          <p:nvPr/>
        </p:nvPicPr>
        <p:blipFill>
          <a:blip r:embed="rId3"/>
          <a:stretch>
            <a:fillRect/>
          </a:stretch>
        </p:blipFill>
        <p:spPr>
          <a:xfrm>
            <a:off x="827422" y="1479916"/>
            <a:ext cx="3716587" cy="2473942"/>
          </a:xfrm>
          <a:prstGeom prst="rect">
            <a:avLst/>
          </a:prstGeom>
        </p:spPr>
      </p:pic>
      <p:pic>
        <p:nvPicPr>
          <p:cNvPr id="9" name="Picture 8">
            <a:extLst>
              <a:ext uri="{FF2B5EF4-FFF2-40B4-BE49-F238E27FC236}">
                <a16:creationId xmlns:a16="http://schemas.microsoft.com/office/drawing/2014/main" id="{0A915D76-9574-CA4B-A811-EFDD42D3E83A}"/>
              </a:ext>
            </a:extLst>
          </p:cNvPr>
          <p:cNvPicPr>
            <a:picLocks noChangeAspect="1"/>
          </p:cNvPicPr>
          <p:nvPr/>
        </p:nvPicPr>
        <p:blipFill>
          <a:blip r:embed="rId4"/>
          <a:stretch>
            <a:fillRect/>
          </a:stretch>
        </p:blipFill>
        <p:spPr>
          <a:xfrm>
            <a:off x="4729570" y="1476473"/>
            <a:ext cx="3716587" cy="2473942"/>
          </a:xfrm>
          <a:prstGeom prst="rect">
            <a:avLst/>
          </a:prstGeom>
        </p:spPr>
      </p:pic>
      <p:pic>
        <p:nvPicPr>
          <p:cNvPr id="12" name="Picture 11">
            <a:extLst>
              <a:ext uri="{FF2B5EF4-FFF2-40B4-BE49-F238E27FC236}">
                <a16:creationId xmlns:a16="http://schemas.microsoft.com/office/drawing/2014/main" id="{FD3067FA-1F5A-414F-BC49-520EA1C3F2FE}"/>
              </a:ext>
            </a:extLst>
          </p:cNvPr>
          <p:cNvPicPr>
            <a:picLocks noChangeAspect="1"/>
          </p:cNvPicPr>
          <p:nvPr/>
        </p:nvPicPr>
        <p:blipFill>
          <a:blip r:embed="rId5"/>
          <a:stretch>
            <a:fillRect/>
          </a:stretch>
        </p:blipFill>
        <p:spPr>
          <a:xfrm>
            <a:off x="2713706" y="2414376"/>
            <a:ext cx="3716587" cy="2473942"/>
          </a:xfrm>
          <a:prstGeom prst="rect">
            <a:avLst/>
          </a:prstGeom>
        </p:spPr>
      </p:pic>
    </p:spTree>
    <p:extLst>
      <p:ext uri="{BB962C8B-B14F-4D97-AF65-F5344CB8AC3E}">
        <p14:creationId xmlns:p14="http://schemas.microsoft.com/office/powerpoint/2010/main" val="14014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258981" y="546996"/>
            <a:ext cx="3188660" cy="94601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a:t>HELLO!!</a:t>
            </a:r>
            <a:endParaRPr sz="4000" dirty="0"/>
          </a:p>
        </p:txBody>
      </p:sp>
      <p:sp>
        <p:nvSpPr>
          <p:cNvPr id="221" name="Google Shape;221;p14"/>
          <p:cNvSpPr txBox="1">
            <a:spLocks noGrp="1"/>
          </p:cNvSpPr>
          <p:nvPr>
            <p:ph type="subTitle" idx="4294967295"/>
          </p:nvPr>
        </p:nvSpPr>
        <p:spPr>
          <a:xfrm>
            <a:off x="1258981" y="1490188"/>
            <a:ext cx="5580731"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chemeClr val="accent4"/>
                </a:solidFill>
              </a:rPr>
              <a:t>We are </a:t>
            </a:r>
          </a:p>
          <a:p>
            <a:pPr marL="0" lvl="0" indent="0" algn="l" rtl="0">
              <a:spcBef>
                <a:spcPts val="0"/>
              </a:spcBef>
              <a:spcAft>
                <a:spcPts val="0"/>
              </a:spcAft>
              <a:buNone/>
            </a:pPr>
            <a:r>
              <a:rPr lang="en-US" sz="2800" b="1" dirty="0">
                <a:solidFill>
                  <a:schemeClr val="tx1"/>
                </a:solidFill>
              </a:rPr>
              <a:t>Team Startup Success Prediction</a:t>
            </a:r>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6" name="Google Shape;221;p14">
            <a:extLst>
              <a:ext uri="{FF2B5EF4-FFF2-40B4-BE49-F238E27FC236}">
                <a16:creationId xmlns:a16="http://schemas.microsoft.com/office/drawing/2014/main" id="{53177378-A289-69F8-2CE9-37016DAB8B3E}"/>
              </a:ext>
            </a:extLst>
          </p:cNvPr>
          <p:cNvSpPr txBox="1">
            <a:spLocks/>
          </p:cNvSpPr>
          <p:nvPr/>
        </p:nvSpPr>
        <p:spPr>
          <a:xfrm>
            <a:off x="2415025" y="4059108"/>
            <a:ext cx="6400800" cy="797355"/>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0" indent="0">
              <a:buFont typeface="Inria Sans"/>
              <a:buNone/>
            </a:pPr>
            <a:r>
              <a:rPr lang="en-US" sz="3200" b="1" dirty="0">
                <a:solidFill>
                  <a:schemeClr val="accent4"/>
                </a:solidFill>
              </a:rPr>
              <a:t>Let us Predict your Startup Success!!!</a:t>
            </a:r>
          </a:p>
        </p:txBody>
      </p:sp>
      <p:sp>
        <p:nvSpPr>
          <p:cNvPr id="2" name="TextBox 1">
            <a:extLst>
              <a:ext uri="{FF2B5EF4-FFF2-40B4-BE49-F238E27FC236}">
                <a16:creationId xmlns:a16="http://schemas.microsoft.com/office/drawing/2014/main" id="{6F02FE95-978F-BDA4-BECC-555327949EF6}"/>
              </a:ext>
            </a:extLst>
          </p:cNvPr>
          <p:cNvSpPr txBox="1"/>
          <p:nvPr/>
        </p:nvSpPr>
        <p:spPr>
          <a:xfrm>
            <a:off x="1690578" y="2757439"/>
            <a:ext cx="1528110" cy="523220"/>
          </a:xfrm>
          <a:prstGeom prst="rect">
            <a:avLst/>
          </a:prstGeom>
          <a:noFill/>
        </p:spPr>
        <p:txBody>
          <a:bodyPr wrap="square" rtlCol="0">
            <a:spAutoFit/>
          </a:bodyPr>
          <a:lstStyle/>
          <a:p>
            <a:pPr algn="ctr"/>
            <a:r>
              <a:rPr lang="en-US" b="1" dirty="0">
                <a:solidFill>
                  <a:schemeClr val="tx1"/>
                </a:solidFill>
                <a:latin typeface="Inria Sans"/>
              </a:rPr>
              <a:t>Tawsif Mahmud</a:t>
            </a:r>
          </a:p>
          <a:p>
            <a:pPr algn="ctr"/>
            <a:r>
              <a:rPr lang="en-US" b="1" dirty="0">
                <a:solidFill>
                  <a:schemeClr val="tx1"/>
                </a:solidFill>
                <a:latin typeface="Inria Sans"/>
              </a:rPr>
              <a:t>1912411042</a:t>
            </a:r>
          </a:p>
        </p:txBody>
      </p:sp>
      <p:sp>
        <p:nvSpPr>
          <p:cNvPr id="8" name="TextBox 7">
            <a:extLst>
              <a:ext uri="{FF2B5EF4-FFF2-40B4-BE49-F238E27FC236}">
                <a16:creationId xmlns:a16="http://schemas.microsoft.com/office/drawing/2014/main" id="{F9731B71-3667-F323-854D-9DD7841DE6DF}"/>
              </a:ext>
            </a:extLst>
          </p:cNvPr>
          <p:cNvSpPr txBox="1"/>
          <p:nvPr/>
        </p:nvSpPr>
        <p:spPr>
          <a:xfrm>
            <a:off x="3650285" y="2769064"/>
            <a:ext cx="1843430" cy="523220"/>
          </a:xfrm>
          <a:prstGeom prst="rect">
            <a:avLst/>
          </a:prstGeom>
          <a:noFill/>
        </p:spPr>
        <p:txBody>
          <a:bodyPr wrap="square" rtlCol="0">
            <a:spAutoFit/>
          </a:bodyPr>
          <a:lstStyle/>
          <a:p>
            <a:pPr algn="ctr"/>
            <a:r>
              <a:rPr lang="en-US" b="1" dirty="0" err="1">
                <a:solidFill>
                  <a:schemeClr val="tx1"/>
                </a:solidFill>
                <a:latin typeface="Inria Sans"/>
              </a:rPr>
              <a:t>Jiaul</a:t>
            </a:r>
            <a:r>
              <a:rPr lang="en-US" b="1" dirty="0">
                <a:solidFill>
                  <a:schemeClr val="tx1"/>
                </a:solidFill>
                <a:latin typeface="Inria Sans"/>
              </a:rPr>
              <a:t> Haque </a:t>
            </a:r>
            <a:r>
              <a:rPr lang="en-US" b="1" dirty="0" err="1">
                <a:solidFill>
                  <a:schemeClr val="tx1"/>
                </a:solidFill>
                <a:latin typeface="Inria Sans"/>
              </a:rPr>
              <a:t>Saboj</a:t>
            </a:r>
            <a:endParaRPr lang="en-US" b="1" dirty="0">
              <a:solidFill>
                <a:schemeClr val="tx1"/>
              </a:solidFill>
              <a:latin typeface="Inria Sans"/>
            </a:endParaRPr>
          </a:p>
          <a:p>
            <a:pPr algn="ctr"/>
            <a:r>
              <a:rPr lang="en-US" b="1" dirty="0">
                <a:solidFill>
                  <a:schemeClr val="tx1"/>
                </a:solidFill>
                <a:latin typeface="Inria Sans"/>
              </a:rPr>
              <a:t>1912065042</a:t>
            </a:r>
          </a:p>
        </p:txBody>
      </p:sp>
      <p:sp>
        <p:nvSpPr>
          <p:cNvPr id="9" name="TextBox 8">
            <a:extLst>
              <a:ext uri="{FF2B5EF4-FFF2-40B4-BE49-F238E27FC236}">
                <a16:creationId xmlns:a16="http://schemas.microsoft.com/office/drawing/2014/main" id="{6DC8935E-30B8-9B75-3E73-24AA57ED4FCA}"/>
              </a:ext>
            </a:extLst>
          </p:cNvPr>
          <p:cNvSpPr txBox="1"/>
          <p:nvPr/>
        </p:nvSpPr>
        <p:spPr>
          <a:xfrm>
            <a:off x="5799735" y="2757439"/>
            <a:ext cx="2079954" cy="523220"/>
          </a:xfrm>
          <a:prstGeom prst="rect">
            <a:avLst/>
          </a:prstGeom>
          <a:noFill/>
        </p:spPr>
        <p:txBody>
          <a:bodyPr wrap="square" rtlCol="0">
            <a:spAutoFit/>
          </a:bodyPr>
          <a:lstStyle/>
          <a:p>
            <a:pPr algn="ctr"/>
            <a:r>
              <a:rPr lang="en-US" b="1" dirty="0">
                <a:solidFill>
                  <a:schemeClr val="tx1"/>
                </a:solidFill>
                <a:latin typeface="Inria Sans"/>
              </a:rPr>
              <a:t>Sadia </a:t>
            </a:r>
            <a:r>
              <a:rPr lang="en-US" b="1" dirty="0" err="1">
                <a:solidFill>
                  <a:schemeClr val="tx1"/>
                </a:solidFill>
                <a:latin typeface="Inria Sans"/>
              </a:rPr>
              <a:t>Sifati</a:t>
            </a:r>
            <a:r>
              <a:rPr lang="en-US" b="1" dirty="0">
                <a:solidFill>
                  <a:schemeClr val="tx1"/>
                </a:solidFill>
                <a:latin typeface="Inria Sans"/>
              </a:rPr>
              <a:t> </a:t>
            </a:r>
            <a:r>
              <a:rPr lang="en-US" b="1" dirty="0" err="1">
                <a:solidFill>
                  <a:schemeClr val="tx1"/>
                </a:solidFill>
                <a:latin typeface="Inria Sans"/>
              </a:rPr>
              <a:t>Shameee</a:t>
            </a:r>
            <a:endParaRPr lang="en-US" b="1" dirty="0">
              <a:solidFill>
                <a:schemeClr val="tx1"/>
              </a:solidFill>
              <a:latin typeface="Inria Sans"/>
            </a:endParaRPr>
          </a:p>
          <a:p>
            <a:pPr algn="ctr"/>
            <a:r>
              <a:rPr lang="en-US" b="1" dirty="0">
                <a:solidFill>
                  <a:schemeClr val="tx1"/>
                </a:solidFill>
                <a:latin typeface="Inria Sans"/>
              </a:rPr>
              <a:t>1912304042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50" y="373575"/>
            <a:ext cx="35085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dirty="0">
                <a:latin typeface="Saira Semi Condensed"/>
                <a:ea typeface="Saira Semi Condensed"/>
                <a:cs typeface="Saira Semi Condensed"/>
                <a:sym typeface="Saira Semi Condensed"/>
              </a:rPr>
              <a:t>WEB PROJECT</a:t>
            </a:r>
            <a:endParaRPr sz="4400" dirty="0">
              <a:latin typeface="Saira Semi Condensed"/>
              <a:ea typeface="Saira Semi Condensed"/>
              <a:cs typeface="Saira Semi Condensed"/>
              <a:sym typeface="Saira Semi Condensed"/>
            </a:endParaRPr>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pSp>
        <p:nvGrpSpPr>
          <p:cNvPr id="13" name="Group 12">
            <a:extLst>
              <a:ext uri="{FF2B5EF4-FFF2-40B4-BE49-F238E27FC236}">
                <a16:creationId xmlns:a16="http://schemas.microsoft.com/office/drawing/2014/main" id="{71837E1C-79C8-5A60-61F9-B734A893B576}"/>
              </a:ext>
            </a:extLst>
          </p:cNvPr>
          <p:cNvGrpSpPr/>
          <p:nvPr/>
        </p:nvGrpSpPr>
        <p:grpSpPr>
          <a:xfrm>
            <a:off x="4984395" y="1454250"/>
            <a:ext cx="3814723" cy="2235000"/>
            <a:chOff x="3945574" y="1241054"/>
            <a:chExt cx="4542205" cy="2661224"/>
          </a:xfrm>
        </p:grpSpPr>
        <p:pic>
          <p:nvPicPr>
            <p:cNvPr id="14" name="Picture 13">
              <a:extLst>
                <a:ext uri="{FF2B5EF4-FFF2-40B4-BE49-F238E27FC236}">
                  <a16:creationId xmlns:a16="http://schemas.microsoft.com/office/drawing/2014/main" id="{5BA5A7B1-6E19-4B1A-E3DE-75015454154B}"/>
                </a:ext>
              </a:extLst>
            </p:cNvPr>
            <p:cNvPicPr>
              <a:picLocks noChangeAspect="1"/>
            </p:cNvPicPr>
            <p:nvPr/>
          </p:nvPicPr>
          <p:blipFill rotWithShape="1">
            <a:blip r:embed="rId3"/>
            <a:srcRect l="10033" r="13450"/>
            <a:stretch/>
          </p:blipFill>
          <p:spPr>
            <a:xfrm>
              <a:off x="4458535" y="1381633"/>
              <a:ext cx="3550809" cy="2275102"/>
            </a:xfrm>
            <a:prstGeom prst="rect">
              <a:avLst/>
            </a:prstGeom>
          </p:spPr>
        </p:pic>
        <p:grpSp>
          <p:nvGrpSpPr>
            <p:cNvPr id="15" name="Google Shape;451;p33">
              <a:extLst>
                <a:ext uri="{FF2B5EF4-FFF2-40B4-BE49-F238E27FC236}">
                  <a16:creationId xmlns:a16="http://schemas.microsoft.com/office/drawing/2014/main" id="{D6C8125C-30E3-F09D-E177-222EFAA8629F}"/>
                </a:ext>
              </a:extLst>
            </p:cNvPr>
            <p:cNvGrpSpPr/>
            <p:nvPr/>
          </p:nvGrpSpPr>
          <p:grpSpPr>
            <a:xfrm>
              <a:off x="3945574" y="1241054"/>
              <a:ext cx="4542205" cy="2661224"/>
              <a:chOff x="1177450" y="241631"/>
              <a:chExt cx="6173152" cy="3616776"/>
            </a:xfrm>
          </p:grpSpPr>
          <p:sp>
            <p:nvSpPr>
              <p:cNvPr id="16" name="Google Shape;452;p33">
                <a:extLst>
                  <a:ext uri="{FF2B5EF4-FFF2-40B4-BE49-F238E27FC236}">
                    <a16:creationId xmlns:a16="http://schemas.microsoft.com/office/drawing/2014/main" id="{B7CD2910-CE51-122E-0F5E-5F4A7C7007F5}"/>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453;p33">
                <a:extLst>
                  <a:ext uri="{FF2B5EF4-FFF2-40B4-BE49-F238E27FC236}">
                    <a16:creationId xmlns:a16="http://schemas.microsoft.com/office/drawing/2014/main" id="{54D6BCC2-D62E-F51F-5B32-705EAC74D434}"/>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454;p33">
                <a:extLst>
                  <a:ext uri="{FF2B5EF4-FFF2-40B4-BE49-F238E27FC236}">
                    <a16:creationId xmlns:a16="http://schemas.microsoft.com/office/drawing/2014/main" id="{3D02C67A-EB2F-A87C-CB26-64FDD0B042EE}"/>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455;p33">
                <a:extLst>
                  <a:ext uri="{FF2B5EF4-FFF2-40B4-BE49-F238E27FC236}">
                    <a16:creationId xmlns:a16="http://schemas.microsoft.com/office/drawing/2014/main" id="{DB7414B7-3808-AC5B-109F-BE26C1C713A0}"/>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25693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1207849" y="373575"/>
            <a:ext cx="4003491"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400" dirty="0">
                <a:latin typeface="Saira Semi Condensed"/>
                <a:ea typeface="Saira Semi Condensed"/>
                <a:cs typeface="Saira Semi Condensed"/>
                <a:sym typeface="Saira Semi Condensed"/>
              </a:rPr>
              <a:t>MOBILE PROJECT</a:t>
            </a:r>
            <a:endParaRPr sz="4400" dirty="0">
              <a:latin typeface="Saira Semi Condensed"/>
              <a:ea typeface="Saira Semi Condensed"/>
              <a:cs typeface="Saira Semi Condensed"/>
              <a:sym typeface="Saira Semi Condensed"/>
            </a:endParaRPr>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7" name="Group 6">
            <a:extLst>
              <a:ext uri="{FF2B5EF4-FFF2-40B4-BE49-F238E27FC236}">
                <a16:creationId xmlns:a16="http://schemas.microsoft.com/office/drawing/2014/main" id="{939059FF-2326-23F7-E88D-D589D241A344}"/>
              </a:ext>
            </a:extLst>
          </p:cNvPr>
          <p:cNvGrpSpPr/>
          <p:nvPr/>
        </p:nvGrpSpPr>
        <p:grpSpPr>
          <a:xfrm>
            <a:off x="5736235" y="848424"/>
            <a:ext cx="1653139" cy="3629172"/>
            <a:chOff x="5576800" y="402197"/>
            <a:chExt cx="1653139" cy="3629172"/>
          </a:xfrm>
        </p:grpSpPr>
        <p:grpSp>
          <p:nvGrpSpPr>
            <p:cNvPr id="6" name="Group 5">
              <a:extLst>
                <a:ext uri="{FF2B5EF4-FFF2-40B4-BE49-F238E27FC236}">
                  <a16:creationId xmlns:a16="http://schemas.microsoft.com/office/drawing/2014/main" id="{D254F48A-47B4-B4C8-DDA3-393228B15AA9}"/>
                </a:ext>
              </a:extLst>
            </p:cNvPr>
            <p:cNvGrpSpPr/>
            <p:nvPr/>
          </p:nvGrpSpPr>
          <p:grpSpPr>
            <a:xfrm>
              <a:off x="5605816" y="714994"/>
              <a:ext cx="1579807" cy="3087923"/>
              <a:chOff x="5625838" y="714994"/>
              <a:chExt cx="1579807" cy="3087923"/>
            </a:xfrm>
          </p:grpSpPr>
          <p:pic>
            <p:nvPicPr>
              <p:cNvPr id="3" name="Picture 2">
                <a:extLst>
                  <a:ext uri="{FF2B5EF4-FFF2-40B4-BE49-F238E27FC236}">
                    <a16:creationId xmlns:a16="http://schemas.microsoft.com/office/drawing/2014/main" id="{CF481ED4-2221-F910-65A2-16AA65EE1BF0}"/>
                  </a:ext>
                </a:extLst>
              </p:cNvPr>
              <p:cNvPicPr>
                <a:picLocks noChangeAspect="1"/>
              </p:cNvPicPr>
              <p:nvPr/>
            </p:nvPicPr>
            <p:blipFill rotWithShape="1">
              <a:blip r:embed="rId3"/>
              <a:srcRect b="10754"/>
              <a:stretch/>
            </p:blipFill>
            <p:spPr>
              <a:xfrm>
                <a:off x="5625838" y="714994"/>
                <a:ext cx="1579807" cy="2675787"/>
              </a:xfrm>
              <a:prstGeom prst="rect">
                <a:avLst/>
              </a:prstGeom>
            </p:spPr>
          </p:pic>
          <p:pic>
            <p:nvPicPr>
              <p:cNvPr id="5" name="Picture 4">
                <a:extLst>
                  <a:ext uri="{FF2B5EF4-FFF2-40B4-BE49-F238E27FC236}">
                    <a16:creationId xmlns:a16="http://schemas.microsoft.com/office/drawing/2014/main" id="{3A1ACE63-2F76-F32B-E4B5-22D4C8AA12A8}"/>
                  </a:ext>
                </a:extLst>
              </p:cNvPr>
              <p:cNvPicPr>
                <a:picLocks noChangeAspect="1"/>
              </p:cNvPicPr>
              <p:nvPr/>
            </p:nvPicPr>
            <p:blipFill rotWithShape="1">
              <a:blip r:embed="rId4"/>
              <a:srcRect t="79805" b="6808"/>
              <a:stretch/>
            </p:blipFill>
            <p:spPr>
              <a:xfrm>
                <a:off x="5625838" y="3356425"/>
                <a:ext cx="1579807" cy="446492"/>
              </a:xfrm>
              <a:prstGeom prst="rect">
                <a:avLst/>
              </a:prstGeom>
            </p:spPr>
          </p:pic>
        </p:grpSp>
        <p:grpSp>
          <p:nvGrpSpPr>
            <p:cNvPr id="428" name="Google Shape;428;p31"/>
            <p:cNvGrpSpPr/>
            <p:nvPr/>
          </p:nvGrpSpPr>
          <p:grpSpPr>
            <a:xfrm>
              <a:off x="5576800" y="402197"/>
              <a:ext cx="1653139" cy="3629172"/>
              <a:chOff x="2547150" y="238125"/>
              <a:chExt cx="2525675" cy="5238750"/>
            </a:xfrm>
          </p:grpSpPr>
          <p:sp>
            <p:nvSpPr>
              <p:cNvPr id="429" name="Google Shape;429;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1"/>
          <p:cNvSpPr txBox="1">
            <a:spLocks noGrp="1"/>
          </p:cNvSpPr>
          <p:nvPr>
            <p:ph type="body" idx="4294967295"/>
          </p:nvPr>
        </p:nvSpPr>
        <p:spPr>
          <a:xfrm>
            <a:off x="2570254" y="373575"/>
            <a:ext cx="4003491" cy="439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400" dirty="0">
                <a:latin typeface="Saira Semi Condensed"/>
                <a:ea typeface="Saira Semi Condensed"/>
                <a:cs typeface="Saira Semi Condensed"/>
                <a:sym typeface="Saira Semi Condensed"/>
              </a:rPr>
              <a:t>Thank YOU !!!</a:t>
            </a:r>
            <a:endParaRPr sz="4400" dirty="0">
              <a:latin typeface="Saira Semi Condensed"/>
              <a:ea typeface="Saira Semi Condensed"/>
              <a:cs typeface="Saira Semi Condensed"/>
              <a:sym typeface="Saira Semi Condensed"/>
            </a:endParaRPr>
          </a:p>
        </p:txBody>
      </p:sp>
      <p:sp>
        <p:nvSpPr>
          <p:cNvPr id="427" name="Google Shape;427;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329461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All about the project</a:t>
            </a:r>
            <a:endParaRPr dirty="0"/>
          </a:p>
        </p:txBody>
      </p:sp>
      <p:sp>
        <p:nvSpPr>
          <p:cNvPr id="212" name="Google Shape;212;p13"/>
          <p:cNvSpPr txBox="1">
            <a:spLocks noGrp="1"/>
          </p:cNvSpPr>
          <p:nvPr>
            <p:ph type="body" idx="2"/>
          </p:nvPr>
        </p:nvSpPr>
        <p:spPr>
          <a:xfrm>
            <a:off x="1207773" y="2436175"/>
            <a:ext cx="6601334" cy="121475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Objective</a:t>
            </a:r>
            <a:endParaRPr lang="en-US" dirty="0"/>
          </a:p>
          <a:p>
            <a:pPr marL="0" lvl="0" indent="0" algn="just" rtl="0">
              <a:spcBef>
                <a:spcPts val="600"/>
              </a:spcBef>
              <a:spcAft>
                <a:spcPts val="0"/>
              </a:spcAft>
              <a:buNone/>
            </a:pPr>
            <a:r>
              <a:rPr lang="en-US" sz="1100" b="0" i="0" dirty="0">
                <a:effectLst/>
                <a:latin typeface="Inter"/>
              </a:rPr>
              <a:t>The objective is to predict whether a startup which is currently operating turns into a success or a failure. The success of a company is defined as the event that gives the company's founders a large sum of money through the process of M&amp;A (Merger and Acquisition) or an IPO (Initial Public Offering). A company would be considered as failed if it had to be shut down.</a:t>
            </a:r>
            <a:endParaRPr sz="1200" b="1" dirty="0"/>
          </a:p>
        </p:txBody>
      </p:sp>
      <p:sp>
        <p:nvSpPr>
          <p:cNvPr id="213" name="Google Shape;213;p13"/>
          <p:cNvSpPr txBox="1">
            <a:spLocks noGrp="1"/>
          </p:cNvSpPr>
          <p:nvPr>
            <p:ph type="body" idx="1"/>
          </p:nvPr>
        </p:nvSpPr>
        <p:spPr>
          <a:xfrm>
            <a:off x="1207773" y="1436825"/>
            <a:ext cx="6601335" cy="691566"/>
          </a:xfrm>
          <a:prstGeom prst="rect">
            <a:avLst/>
          </a:prstGeom>
        </p:spPr>
        <p:txBody>
          <a:bodyPr spcFirstLastPara="1" wrap="square" lIns="0" tIns="0" rIns="0" bIns="0" anchor="t" anchorCtr="0">
            <a:noAutofit/>
          </a:bodyPr>
          <a:lstStyle/>
          <a:p>
            <a:pPr marL="0" lvl="0" indent="0" algn="just" rtl="0">
              <a:spcBef>
                <a:spcPts val="0"/>
              </a:spcBef>
              <a:spcAft>
                <a:spcPts val="0"/>
              </a:spcAft>
              <a:buClr>
                <a:schemeClr val="dk1"/>
              </a:buClr>
              <a:buSzPts val="1100"/>
              <a:buFont typeface="Arial"/>
              <a:buNone/>
            </a:pPr>
            <a:r>
              <a:rPr lang="en-US" sz="1100" b="0" i="0" dirty="0">
                <a:effectLst/>
                <a:latin typeface="Inter"/>
              </a:rPr>
              <a:t>Startups play a major role in economic growth. They bring new ideas, spur innovation, create employment thereby moving the economy. There has been an exponential growth in startups over the past few years. Predicting the success of a startup allows investors to find companies that have the potential for rapid growth, thereby allowing them to be one step ahead of the competition.</a:t>
            </a:r>
            <a:endParaRPr sz="1200"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1" name="Google Shape;213;p13">
            <a:extLst>
              <a:ext uri="{FF2B5EF4-FFF2-40B4-BE49-F238E27FC236}">
                <a16:creationId xmlns:a16="http://schemas.microsoft.com/office/drawing/2014/main" id="{394AED97-572D-3C56-CBCB-E6A281D5392A}"/>
              </a:ext>
            </a:extLst>
          </p:cNvPr>
          <p:cNvSpPr txBox="1">
            <a:spLocks/>
          </p:cNvSpPr>
          <p:nvPr/>
        </p:nvSpPr>
        <p:spPr>
          <a:xfrm>
            <a:off x="1207772" y="3811818"/>
            <a:ext cx="6601335" cy="69156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4"/>
              </a:buClr>
              <a:buSzPts val="2000"/>
              <a:buFont typeface="Inria Sans"/>
              <a:buChar char="⬥"/>
              <a:defRPr sz="2000" b="0" i="0" u="none" strike="noStrike" cap="none">
                <a:solidFill>
                  <a:schemeClr val="dk1"/>
                </a:solidFill>
                <a:latin typeface="Inria Sans"/>
                <a:ea typeface="Inria Sans"/>
                <a:cs typeface="Inria Sans"/>
                <a:sym typeface="Inria Sans"/>
              </a:defRPr>
            </a:lvl1pPr>
            <a:lvl2pPr marL="914400" marR="0" lvl="1" indent="-355600" algn="l" rtl="0">
              <a:lnSpc>
                <a:spcPct val="100000"/>
              </a:lnSpc>
              <a:spcBef>
                <a:spcPts val="600"/>
              </a:spcBef>
              <a:spcAft>
                <a:spcPts val="0"/>
              </a:spcAft>
              <a:buClr>
                <a:schemeClr val="accent3"/>
              </a:buClr>
              <a:buSzPts val="2000"/>
              <a:buFont typeface="Inria Sans"/>
              <a:buChar char="⬦"/>
              <a:defRPr sz="2000" b="0" i="0" u="none" strike="noStrike" cap="none">
                <a:solidFill>
                  <a:schemeClr val="dk1"/>
                </a:solidFill>
                <a:latin typeface="Inria Sans"/>
                <a:ea typeface="Inria Sans"/>
                <a:cs typeface="Inria Sans"/>
                <a:sym typeface="Inria Sans"/>
              </a:defRPr>
            </a:lvl2pPr>
            <a:lvl3pPr marL="1371600" marR="0" lvl="2" indent="-355600" algn="l" rtl="0">
              <a:lnSpc>
                <a:spcPct val="100000"/>
              </a:lnSpc>
              <a:spcBef>
                <a:spcPts val="600"/>
              </a:spcBef>
              <a:spcAft>
                <a:spcPts val="0"/>
              </a:spcAft>
              <a:buClr>
                <a:schemeClr val="accent2"/>
              </a:buClr>
              <a:buSzPts val="2000"/>
              <a:buFont typeface="Inria Sans"/>
              <a:buChar char="⬩"/>
              <a:defRPr sz="2000" b="0" i="0" u="none" strike="noStrike" cap="none">
                <a:solidFill>
                  <a:schemeClr val="dk1"/>
                </a:solidFill>
                <a:latin typeface="Inria Sans"/>
                <a:ea typeface="Inria Sans"/>
                <a:cs typeface="Inria Sans"/>
                <a:sym typeface="Inria Sans"/>
              </a:defRPr>
            </a:lvl3pPr>
            <a:lvl4pPr marL="1828800" marR="0" lvl="3"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4pPr>
            <a:lvl5pPr marL="2286000" marR="0" lvl="4"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5pPr>
            <a:lvl6pPr marL="2743200" marR="0" lvl="5"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6pPr>
            <a:lvl7pPr marL="3200400" marR="0" lvl="6"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7pPr>
            <a:lvl8pPr marL="3657600" marR="0" lvl="7"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8pPr>
            <a:lvl9pPr marL="4114800" marR="0" lvl="8" indent="-355600" algn="l" rtl="0">
              <a:lnSpc>
                <a:spcPct val="100000"/>
              </a:lnSpc>
              <a:spcBef>
                <a:spcPts val="600"/>
              </a:spcBef>
              <a:spcAft>
                <a:spcPts val="60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9pPr>
          </a:lstStyle>
          <a:p>
            <a:pPr marL="0" indent="0">
              <a:buClr>
                <a:schemeClr val="dk1"/>
              </a:buClr>
              <a:buSzPts val="1100"/>
              <a:buFont typeface="Arial"/>
              <a:buNone/>
            </a:pPr>
            <a:r>
              <a:rPr lang="en-US" b="1" dirty="0">
                <a:latin typeface="Inter"/>
              </a:rPr>
              <a:t>Platform</a:t>
            </a:r>
          </a:p>
          <a:p>
            <a:pPr marL="0" indent="0" algn="just">
              <a:buClr>
                <a:schemeClr val="dk1"/>
              </a:buClr>
              <a:buSzPts val="1100"/>
              <a:buFont typeface="Arial"/>
              <a:buNone/>
            </a:pPr>
            <a:r>
              <a:rPr lang="en-US" sz="1100" dirty="0">
                <a:latin typeface="Inter"/>
              </a:rPr>
              <a:t>The project is ready to use for both Web and Android. Any User Can simply use any platform just with an account creation.</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pSp>
        <p:nvGrpSpPr>
          <p:cNvPr id="5" name="Group 4">
            <a:extLst>
              <a:ext uri="{FF2B5EF4-FFF2-40B4-BE49-F238E27FC236}">
                <a16:creationId xmlns:a16="http://schemas.microsoft.com/office/drawing/2014/main" id="{971654FC-D282-24A3-0AA9-5F94CAD2749E}"/>
              </a:ext>
            </a:extLst>
          </p:cNvPr>
          <p:cNvGrpSpPr/>
          <p:nvPr/>
        </p:nvGrpSpPr>
        <p:grpSpPr>
          <a:xfrm>
            <a:off x="7152653" y="3413710"/>
            <a:ext cx="1646465" cy="964644"/>
            <a:chOff x="3945574" y="1241054"/>
            <a:chExt cx="4542205" cy="2661224"/>
          </a:xfrm>
        </p:grpSpPr>
        <p:pic>
          <p:nvPicPr>
            <p:cNvPr id="18" name="Picture 17">
              <a:extLst>
                <a:ext uri="{FF2B5EF4-FFF2-40B4-BE49-F238E27FC236}">
                  <a16:creationId xmlns:a16="http://schemas.microsoft.com/office/drawing/2014/main" id="{DD7782D7-79C9-8B96-E82B-A2CD93F46648}"/>
                </a:ext>
              </a:extLst>
            </p:cNvPr>
            <p:cNvPicPr>
              <a:picLocks noChangeAspect="1"/>
            </p:cNvPicPr>
            <p:nvPr/>
          </p:nvPicPr>
          <p:blipFill rotWithShape="1">
            <a:blip r:embed="rId3"/>
            <a:srcRect l="10033" r="13450"/>
            <a:stretch/>
          </p:blipFill>
          <p:spPr>
            <a:xfrm>
              <a:off x="4458535" y="1381633"/>
              <a:ext cx="3550809" cy="2275102"/>
            </a:xfrm>
            <a:prstGeom prst="rect">
              <a:avLst/>
            </a:prstGeom>
          </p:spPr>
        </p:pic>
        <p:grpSp>
          <p:nvGrpSpPr>
            <p:cNvPr id="19" name="Google Shape;451;p33">
              <a:extLst>
                <a:ext uri="{FF2B5EF4-FFF2-40B4-BE49-F238E27FC236}">
                  <a16:creationId xmlns:a16="http://schemas.microsoft.com/office/drawing/2014/main" id="{A3E59331-A6F9-0D2B-9C4F-AA016E532306}"/>
                </a:ext>
              </a:extLst>
            </p:cNvPr>
            <p:cNvGrpSpPr/>
            <p:nvPr/>
          </p:nvGrpSpPr>
          <p:grpSpPr>
            <a:xfrm>
              <a:off x="3945574" y="1241054"/>
              <a:ext cx="4542205" cy="2661224"/>
              <a:chOff x="1177450" y="241631"/>
              <a:chExt cx="6173152" cy="3616776"/>
            </a:xfrm>
          </p:grpSpPr>
          <p:sp>
            <p:nvSpPr>
              <p:cNvPr id="20" name="Google Shape;452;p33">
                <a:extLst>
                  <a:ext uri="{FF2B5EF4-FFF2-40B4-BE49-F238E27FC236}">
                    <a16:creationId xmlns:a16="http://schemas.microsoft.com/office/drawing/2014/main" id="{CBC2DB9F-1185-0746-0AD6-6DA070CDE426}"/>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453;p33">
                <a:extLst>
                  <a:ext uri="{FF2B5EF4-FFF2-40B4-BE49-F238E27FC236}">
                    <a16:creationId xmlns:a16="http://schemas.microsoft.com/office/drawing/2014/main" id="{C621B9BC-57D4-1755-AAD2-D47416AFC39B}"/>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454;p33">
                <a:extLst>
                  <a:ext uri="{FF2B5EF4-FFF2-40B4-BE49-F238E27FC236}">
                    <a16:creationId xmlns:a16="http://schemas.microsoft.com/office/drawing/2014/main" id="{B510903D-968A-4AE9-AF38-77C0BD5F4D7C}"/>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455;p33">
                <a:extLst>
                  <a:ext uri="{FF2B5EF4-FFF2-40B4-BE49-F238E27FC236}">
                    <a16:creationId xmlns:a16="http://schemas.microsoft.com/office/drawing/2014/main" id="{6C23C45D-6F16-3541-FBF5-F9E9DFF3B42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All about the project</a:t>
            </a:r>
            <a:endParaRPr dirty="0"/>
          </a:p>
        </p:txBody>
      </p:sp>
      <p:sp>
        <p:nvSpPr>
          <p:cNvPr id="212" name="Google Shape;212;p13"/>
          <p:cNvSpPr txBox="1">
            <a:spLocks noGrp="1"/>
          </p:cNvSpPr>
          <p:nvPr>
            <p:ph type="body" idx="2"/>
          </p:nvPr>
        </p:nvSpPr>
        <p:spPr>
          <a:xfrm>
            <a:off x="1207849" y="1403769"/>
            <a:ext cx="7181937" cy="1750019"/>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US" b="1" dirty="0"/>
              <a:t>Website</a:t>
            </a:r>
          </a:p>
          <a:p>
            <a:pPr marL="0" lvl="0" indent="0" algn="just" rtl="0">
              <a:spcBef>
                <a:spcPts val="0"/>
              </a:spcBef>
              <a:spcAft>
                <a:spcPts val="0"/>
              </a:spcAft>
              <a:buNone/>
            </a:pPr>
            <a:endParaRPr lang="en-US" sz="1200" b="1" dirty="0"/>
          </a:p>
          <a:p>
            <a:pPr marL="0" lvl="0" indent="0" algn="just" rtl="0">
              <a:spcBef>
                <a:spcPts val="0"/>
              </a:spcBef>
              <a:spcAft>
                <a:spcPts val="0"/>
              </a:spcAft>
              <a:buNone/>
            </a:pPr>
            <a:r>
              <a:rPr lang="en-US" sz="1400" b="1" dirty="0"/>
              <a:t>Login/Signup: </a:t>
            </a:r>
            <a:r>
              <a:rPr lang="en-US" sz="1200" b="1" dirty="0"/>
              <a:t>User can signup and login to the web platform with his google account.</a:t>
            </a:r>
          </a:p>
          <a:p>
            <a:pPr marL="0" lvl="0" indent="0" algn="just" rtl="0">
              <a:spcBef>
                <a:spcPts val="0"/>
              </a:spcBef>
              <a:spcAft>
                <a:spcPts val="0"/>
              </a:spcAft>
              <a:buNone/>
            </a:pPr>
            <a:endParaRPr lang="en-US" sz="1200" b="1" dirty="0"/>
          </a:p>
          <a:p>
            <a:pPr marL="0" lvl="0" indent="0" algn="just" rtl="0">
              <a:spcBef>
                <a:spcPts val="0"/>
              </a:spcBef>
              <a:spcAft>
                <a:spcPts val="0"/>
              </a:spcAft>
              <a:buNone/>
            </a:pPr>
            <a:r>
              <a:rPr lang="en-US" sz="1400" b="1" dirty="0"/>
              <a:t>Success Predictor: </a:t>
            </a:r>
            <a:r>
              <a:rPr lang="en-US" sz="1200" b="1" dirty="0"/>
              <a:t>With some required data in the form, user can predict the success of any startup.</a:t>
            </a:r>
          </a:p>
          <a:p>
            <a:pPr marL="0" lvl="0" indent="0" algn="just" rtl="0">
              <a:spcBef>
                <a:spcPts val="0"/>
              </a:spcBef>
              <a:spcAft>
                <a:spcPts val="0"/>
              </a:spcAft>
              <a:buNone/>
            </a:pPr>
            <a:endParaRPr lang="en-US" sz="1200" b="1" dirty="0"/>
          </a:p>
          <a:p>
            <a:pPr marL="0" lvl="0" indent="0" algn="just" rtl="0">
              <a:spcBef>
                <a:spcPts val="0"/>
              </a:spcBef>
              <a:spcAft>
                <a:spcPts val="0"/>
              </a:spcAft>
              <a:buNone/>
            </a:pPr>
            <a:r>
              <a:rPr lang="en-US" sz="1400" b="1" dirty="0"/>
              <a:t>Blogging: </a:t>
            </a:r>
            <a:r>
              <a:rPr lang="en-US" sz="1200" b="1" dirty="0"/>
              <a:t>Posting any kind of blog related to startup is allowed for any user. Other users can read or 	comment on any blog.</a:t>
            </a:r>
          </a:p>
          <a:p>
            <a:pPr marL="0" lvl="0" indent="0" algn="l" rtl="0">
              <a:spcBef>
                <a:spcPts val="0"/>
              </a:spcBef>
              <a:spcAft>
                <a:spcPts val="0"/>
              </a:spcAft>
              <a:buNone/>
            </a:pPr>
            <a:endParaRPr lang="en-US" sz="1200" b="1" dirty="0"/>
          </a:p>
          <a:p>
            <a:pPr marL="0" lvl="0" indent="0" algn="l" rtl="0">
              <a:spcBef>
                <a:spcPts val="0"/>
              </a:spcBef>
              <a:spcAft>
                <a:spcPts val="0"/>
              </a:spcAft>
              <a:buNone/>
            </a:pPr>
            <a:endParaRPr lang="en-US" sz="1200"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dirty="0"/>
          </a:p>
        </p:txBody>
      </p:sp>
      <p:sp>
        <p:nvSpPr>
          <p:cNvPr id="8" name="Google Shape;212;p13">
            <a:extLst>
              <a:ext uri="{FF2B5EF4-FFF2-40B4-BE49-F238E27FC236}">
                <a16:creationId xmlns:a16="http://schemas.microsoft.com/office/drawing/2014/main" id="{D8815101-D40F-4844-3873-D3ECD7BE5244}"/>
              </a:ext>
            </a:extLst>
          </p:cNvPr>
          <p:cNvSpPr txBox="1">
            <a:spLocks/>
          </p:cNvSpPr>
          <p:nvPr/>
        </p:nvSpPr>
        <p:spPr>
          <a:xfrm>
            <a:off x="1207772" y="3253242"/>
            <a:ext cx="5937241" cy="1241448"/>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accent4"/>
              </a:buClr>
              <a:buSzPts val="2000"/>
              <a:buFont typeface="Inria Sans"/>
              <a:buChar char="⬥"/>
              <a:defRPr sz="2000" b="0" i="0" u="none" strike="noStrike" cap="none">
                <a:solidFill>
                  <a:schemeClr val="dk1"/>
                </a:solidFill>
                <a:latin typeface="Inria Sans"/>
                <a:ea typeface="Inria Sans"/>
                <a:cs typeface="Inria Sans"/>
                <a:sym typeface="Inria Sans"/>
              </a:defRPr>
            </a:lvl1pPr>
            <a:lvl2pPr marL="914400" marR="0" lvl="1" indent="-355600" algn="l" rtl="0">
              <a:lnSpc>
                <a:spcPct val="100000"/>
              </a:lnSpc>
              <a:spcBef>
                <a:spcPts val="600"/>
              </a:spcBef>
              <a:spcAft>
                <a:spcPts val="0"/>
              </a:spcAft>
              <a:buClr>
                <a:schemeClr val="accent3"/>
              </a:buClr>
              <a:buSzPts val="2000"/>
              <a:buFont typeface="Inria Sans"/>
              <a:buChar char="⬦"/>
              <a:defRPr sz="2000" b="0" i="0" u="none" strike="noStrike" cap="none">
                <a:solidFill>
                  <a:schemeClr val="dk1"/>
                </a:solidFill>
                <a:latin typeface="Inria Sans"/>
                <a:ea typeface="Inria Sans"/>
                <a:cs typeface="Inria Sans"/>
                <a:sym typeface="Inria Sans"/>
              </a:defRPr>
            </a:lvl2pPr>
            <a:lvl3pPr marL="1371600" marR="0" lvl="2" indent="-355600" algn="l" rtl="0">
              <a:lnSpc>
                <a:spcPct val="100000"/>
              </a:lnSpc>
              <a:spcBef>
                <a:spcPts val="600"/>
              </a:spcBef>
              <a:spcAft>
                <a:spcPts val="0"/>
              </a:spcAft>
              <a:buClr>
                <a:schemeClr val="accent2"/>
              </a:buClr>
              <a:buSzPts val="2000"/>
              <a:buFont typeface="Inria Sans"/>
              <a:buChar char="⬩"/>
              <a:defRPr sz="2000" b="0" i="0" u="none" strike="noStrike" cap="none">
                <a:solidFill>
                  <a:schemeClr val="dk1"/>
                </a:solidFill>
                <a:latin typeface="Inria Sans"/>
                <a:ea typeface="Inria Sans"/>
                <a:cs typeface="Inria Sans"/>
                <a:sym typeface="Inria Sans"/>
              </a:defRPr>
            </a:lvl3pPr>
            <a:lvl4pPr marL="1828800" marR="0" lvl="3"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4pPr>
            <a:lvl5pPr marL="2286000" marR="0" lvl="4"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5pPr>
            <a:lvl6pPr marL="2743200" marR="0" lvl="5"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6pPr>
            <a:lvl7pPr marL="3200400" marR="0" lvl="6"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7pPr>
            <a:lvl8pPr marL="3657600" marR="0" lvl="7" indent="-355600" algn="l" rtl="0">
              <a:lnSpc>
                <a:spcPct val="100000"/>
              </a:lnSpc>
              <a:spcBef>
                <a:spcPts val="600"/>
              </a:spcBef>
              <a:spcAft>
                <a:spcPts val="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8pPr>
            <a:lvl9pPr marL="4114800" marR="0" lvl="8" indent="-355600" algn="l" rtl="0">
              <a:lnSpc>
                <a:spcPct val="100000"/>
              </a:lnSpc>
              <a:spcBef>
                <a:spcPts val="600"/>
              </a:spcBef>
              <a:spcAft>
                <a:spcPts val="600"/>
              </a:spcAft>
              <a:buClr>
                <a:schemeClr val="dk1"/>
              </a:buClr>
              <a:buSzPts val="2000"/>
              <a:buFont typeface="Inria Sans"/>
              <a:buChar char="■"/>
              <a:defRPr sz="2000" b="0" i="0" u="none" strike="noStrike" cap="none">
                <a:solidFill>
                  <a:schemeClr val="dk1"/>
                </a:solidFill>
                <a:latin typeface="Inria Sans"/>
                <a:ea typeface="Inria Sans"/>
                <a:cs typeface="Inria Sans"/>
                <a:sym typeface="Inria Sans"/>
              </a:defRPr>
            </a:lvl9pPr>
          </a:lstStyle>
          <a:p>
            <a:pPr marL="0" indent="0">
              <a:buFont typeface="Inria Sans"/>
              <a:buNone/>
            </a:pPr>
            <a:r>
              <a:rPr lang="en-US" b="1" dirty="0"/>
              <a:t>Android</a:t>
            </a:r>
            <a:endParaRPr lang="en-US" sz="1200" b="1" dirty="0"/>
          </a:p>
          <a:p>
            <a:pPr marL="0" indent="0">
              <a:buNone/>
            </a:pPr>
            <a:endParaRPr lang="en-US" sz="1200" b="1" dirty="0"/>
          </a:p>
          <a:p>
            <a:pPr marL="0" indent="0">
              <a:buNone/>
            </a:pPr>
            <a:r>
              <a:rPr lang="en-US" sz="1400" b="1" dirty="0"/>
              <a:t>Login/Signup: </a:t>
            </a:r>
            <a:r>
              <a:rPr lang="en-US" sz="1200" b="1" dirty="0"/>
              <a:t>User can signup and login to the web platform with his google account.</a:t>
            </a:r>
          </a:p>
          <a:p>
            <a:pPr marL="0" indent="0">
              <a:buFont typeface="Inria Sans"/>
              <a:buNone/>
            </a:pPr>
            <a:endParaRPr lang="en-US" sz="1200" b="1" dirty="0"/>
          </a:p>
          <a:p>
            <a:pPr marL="0" indent="0">
              <a:buNone/>
            </a:pPr>
            <a:r>
              <a:rPr lang="en-US" sz="1400" b="1" dirty="0"/>
              <a:t>Success Predictor: </a:t>
            </a:r>
            <a:r>
              <a:rPr lang="en-US" sz="1200" b="1" dirty="0"/>
              <a:t>With some required data in the form, user can predict the success of 	any startup.</a:t>
            </a:r>
          </a:p>
          <a:p>
            <a:pPr marL="0" indent="0">
              <a:buFont typeface="Inria Sans"/>
              <a:buNone/>
            </a:pPr>
            <a:endParaRPr lang="en-US" sz="1200" b="1" dirty="0"/>
          </a:p>
          <a:p>
            <a:pPr marL="0" indent="0">
              <a:buFont typeface="Inria Sans"/>
              <a:buNone/>
            </a:pPr>
            <a:endParaRPr lang="en-US" sz="1200" dirty="0"/>
          </a:p>
        </p:txBody>
      </p:sp>
      <p:grpSp>
        <p:nvGrpSpPr>
          <p:cNvPr id="4" name="Group 3">
            <a:extLst>
              <a:ext uri="{FF2B5EF4-FFF2-40B4-BE49-F238E27FC236}">
                <a16:creationId xmlns:a16="http://schemas.microsoft.com/office/drawing/2014/main" id="{F00A6EAE-56EA-79E5-A509-46C290E33814}"/>
              </a:ext>
            </a:extLst>
          </p:cNvPr>
          <p:cNvGrpSpPr/>
          <p:nvPr/>
        </p:nvGrpSpPr>
        <p:grpSpPr>
          <a:xfrm>
            <a:off x="8493905" y="3681470"/>
            <a:ext cx="338741" cy="722370"/>
            <a:chOff x="7432180" y="3123644"/>
            <a:chExt cx="672113" cy="1433292"/>
          </a:xfrm>
        </p:grpSpPr>
        <p:grpSp>
          <p:nvGrpSpPr>
            <p:cNvPr id="9" name="Group 8">
              <a:extLst>
                <a:ext uri="{FF2B5EF4-FFF2-40B4-BE49-F238E27FC236}">
                  <a16:creationId xmlns:a16="http://schemas.microsoft.com/office/drawing/2014/main" id="{D9D3F820-4834-9A7C-0336-71DEB68D35D9}"/>
                </a:ext>
              </a:extLst>
            </p:cNvPr>
            <p:cNvGrpSpPr/>
            <p:nvPr/>
          </p:nvGrpSpPr>
          <p:grpSpPr>
            <a:xfrm>
              <a:off x="7446837" y="3225756"/>
              <a:ext cx="642299" cy="1219534"/>
              <a:chOff x="5625838" y="714994"/>
              <a:chExt cx="1579807" cy="3087923"/>
            </a:xfrm>
          </p:grpSpPr>
          <p:pic>
            <p:nvPicPr>
              <p:cNvPr id="10" name="Picture 9">
                <a:extLst>
                  <a:ext uri="{FF2B5EF4-FFF2-40B4-BE49-F238E27FC236}">
                    <a16:creationId xmlns:a16="http://schemas.microsoft.com/office/drawing/2014/main" id="{C8A9F399-0496-640F-D8B8-D2B0D25D5F4B}"/>
                  </a:ext>
                </a:extLst>
              </p:cNvPr>
              <p:cNvPicPr>
                <a:picLocks noChangeAspect="1"/>
              </p:cNvPicPr>
              <p:nvPr/>
            </p:nvPicPr>
            <p:blipFill rotWithShape="1">
              <a:blip r:embed="rId4"/>
              <a:srcRect b="10754"/>
              <a:stretch/>
            </p:blipFill>
            <p:spPr>
              <a:xfrm>
                <a:off x="5625838" y="714994"/>
                <a:ext cx="1579807" cy="2675787"/>
              </a:xfrm>
              <a:prstGeom prst="rect">
                <a:avLst/>
              </a:prstGeom>
            </p:spPr>
          </p:pic>
          <p:pic>
            <p:nvPicPr>
              <p:cNvPr id="11" name="Picture 10">
                <a:extLst>
                  <a:ext uri="{FF2B5EF4-FFF2-40B4-BE49-F238E27FC236}">
                    <a16:creationId xmlns:a16="http://schemas.microsoft.com/office/drawing/2014/main" id="{80F4AE2B-3589-C49E-C845-3616EB427E2C}"/>
                  </a:ext>
                </a:extLst>
              </p:cNvPr>
              <p:cNvPicPr>
                <a:picLocks noChangeAspect="1"/>
              </p:cNvPicPr>
              <p:nvPr/>
            </p:nvPicPr>
            <p:blipFill rotWithShape="1">
              <a:blip r:embed="rId5"/>
              <a:srcRect t="79805" b="6808"/>
              <a:stretch/>
            </p:blipFill>
            <p:spPr>
              <a:xfrm>
                <a:off x="5625838" y="3356425"/>
                <a:ext cx="1579807" cy="446492"/>
              </a:xfrm>
              <a:prstGeom prst="rect">
                <a:avLst/>
              </a:prstGeom>
            </p:spPr>
          </p:pic>
        </p:grpSp>
        <p:grpSp>
          <p:nvGrpSpPr>
            <p:cNvPr id="12" name="Google Shape;428;p31">
              <a:extLst>
                <a:ext uri="{FF2B5EF4-FFF2-40B4-BE49-F238E27FC236}">
                  <a16:creationId xmlns:a16="http://schemas.microsoft.com/office/drawing/2014/main" id="{E9B2B065-F26D-9A08-3932-AA9B18829E07}"/>
                </a:ext>
              </a:extLst>
            </p:cNvPr>
            <p:cNvGrpSpPr/>
            <p:nvPr/>
          </p:nvGrpSpPr>
          <p:grpSpPr>
            <a:xfrm>
              <a:off x="7432180" y="3123644"/>
              <a:ext cx="672113" cy="1433292"/>
              <a:chOff x="2547150" y="238125"/>
              <a:chExt cx="2525675" cy="5238750"/>
            </a:xfrm>
          </p:grpSpPr>
          <p:sp>
            <p:nvSpPr>
              <p:cNvPr id="13" name="Google Shape;429;p31">
                <a:extLst>
                  <a:ext uri="{FF2B5EF4-FFF2-40B4-BE49-F238E27FC236}">
                    <a16:creationId xmlns:a16="http://schemas.microsoft.com/office/drawing/2014/main" id="{D0A4B768-05CD-E3C9-6A9F-91F1502956D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0;p31">
                <a:extLst>
                  <a:ext uri="{FF2B5EF4-FFF2-40B4-BE49-F238E27FC236}">
                    <a16:creationId xmlns:a16="http://schemas.microsoft.com/office/drawing/2014/main" id="{92619048-5F7A-137E-4E04-58846A3DE4EC}"/>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1;p31">
                <a:extLst>
                  <a:ext uri="{FF2B5EF4-FFF2-40B4-BE49-F238E27FC236}">
                    <a16:creationId xmlns:a16="http://schemas.microsoft.com/office/drawing/2014/main" id="{AEEB6149-5232-4689-1121-0B26E1EDF9C4}"/>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p31">
                <a:extLst>
                  <a:ext uri="{FF2B5EF4-FFF2-40B4-BE49-F238E27FC236}">
                    <a16:creationId xmlns:a16="http://schemas.microsoft.com/office/drawing/2014/main" id="{0C8FAE96-29BE-51A5-C861-2FBF9A5CADF1}"/>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74449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High Level Software Architecture</a:t>
            </a:r>
            <a:endParaRPr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1028" name="Picture 4" descr="API Monitor Svg Png Icon Free Download (#351368) - OnlineWebFonts.COM">
            <a:extLst>
              <a:ext uri="{FF2B5EF4-FFF2-40B4-BE49-F238E27FC236}">
                <a16:creationId xmlns:a16="http://schemas.microsoft.com/office/drawing/2014/main" id="{D1670A64-28C2-C655-3967-BFF9286A00B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013075" y="2431349"/>
            <a:ext cx="838792" cy="50845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6B0002C-F982-5D35-2F5E-36C28771C5E7}"/>
              </a:ext>
            </a:extLst>
          </p:cNvPr>
          <p:cNvGrpSpPr/>
          <p:nvPr/>
        </p:nvGrpSpPr>
        <p:grpSpPr>
          <a:xfrm>
            <a:off x="1475517" y="1740140"/>
            <a:ext cx="1324677" cy="776112"/>
            <a:chOff x="3945574" y="1241054"/>
            <a:chExt cx="4542205" cy="2661224"/>
          </a:xfrm>
        </p:grpSpPr>
        <p:pic>
          <p:nvPicPr>
            <p:cNvPr id="8" name="Picture 7">
              <a:extLst>
                <a:ext uri="{FF2B5EF4-FFF2-40B4-BE49-F238E27FC236}">
                  <a16:creationId xmlns:a16="http://schemas.microsoft.com/office/drawing/2014/main" id="{F0614AB9-3CA9-4EB3-6CEB-D579761A0168}"/>
                </a:ext>
              </a:extLst>
            </p:cNvPr>
            <p:cNvPicPr>
              <a:picLocks noChangeAspect="1"/>
            </p:cNvPicPr>
            <p:nvPr/>
          </p:nvPicPr>
          <p:blipFill rotWithShape="1">
            <a:blip r:embed="rId5"/>
            <a:srcRect l="10033" r="13450"/>
            <a:stretch/>
          </p:blipFill>
          <p:spPr>
            <a:xfrm>
              <a:off x="4458535" y="1381633"/>
              <a:ext cx="3550809" cy="2275102"/>
            </a:xfrm>
            <a:prstGeom prst="rect">
              <a:avLst/>
            </a:prstGeom>
          </p:spPr>
        </p:pic>
        <p:grpSp>
          <p:nvGrpSpPr>
            <p:cNvPr id="9" name="Google Shape;451;p33">
              <a:extLst>
                <a:ext uri="{FF2B5EF4-FFF2-40B4-BE49-F238E27FC236}">
                  <a16:creationId xmlns:a16="http://schemas.microsoft.com/office/drawing/2014/main" id="{65E8C37D-42BD-0961-ED06-F7376BE77EFE}"/>
                </a:ext>
              </a:extLst>
            </p:cNvPr>
            <p:cNvGrpSpPr/>
            <p:nvPr/>
          </p:nvGrpSpPr>
          <p:grpSpPr>
            <a:xfrm>
              <a:off x="3945574" y="1241054"/>
              <a:ext cx="4542205" cy="2661224"/>
              <a:chOff x="1177450" y="241631"/>
              <a:chExt cx="6173152" cy="3616776"/>
            </a:xfrm>
          </p:grpSpPr>
          <p:sp>
            <p:nvSpPr>
              <p:cNvPr id="10" name="Google Shape;452;p33">
                <a:extLst>
                  <a:ext uri="{FF2B5EF4-FFF2-40B4-BE49-F238E27FC236}">
                    <a16:creationId xmlns:a16="http://schemas.microsoft.com/office/drawing/2014/main" id="{64FE1C43-FBAA-0431-6E34-AEA40C32E68E}"/>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53;p33">
                <a:extLst>
                  <a:ext uri="{FF2B5EF4-FFF2-40B4-BE49-F238E27FC236}">
                    <a16:creationId xmlns:a16="http://schemas.microsoft.com/office/drawing/2014/main" id="{0898DBDB-AE75-702D-0EE0-B00EE6BC3F7C}"/>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54;p33">
                <a:extLst>
                  <a:ext uri="{FF2B5EF4-FFF2-40B4-BE49-F238E27FC236}">
                    <a16:creationId xmlns:a16="http://schemas.microsoft.com/office/drawing/2014/main" id="{3C1E7E88-D1CA-8770-60B0-3F6F98996D57}"/>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55;p33">
                <a:extLst>
                  <a:ext uri="{FF2B5EF4-FFF2-40B4-BE49-F238E27FC236}">
                    <a16:creationId xmlns:a16="http://schemas.microsoft.com/office/drawing/2014/main" id="{B38A444C-F332-531C-EDA6-C2BF2799A007}"/>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4" name="Group 13">
            <a:extLst>
              <a:ext uri="{FF2B5EF4-FFF2-40B4-BE49-F238E27FC236}">
                <a16:creationId xmlns:a16="http://schemas.microsoft.com/office/drawing/2014/main" id="{67D9EB0F-4D0C-EC21-471F-8E85E8A7CDA0}"/>
              </a:ext>
            </a:extLst>
          </p:cNvPr>
          <p:cNvGrpSpPr/>
          <p:nvPr/>
        </p:nvGrpSpPr>
        <p:grpSpPr>
          <a:xfrm>
            <a:off x="2174083" y="3347047"/>
            <a:ext cx="338741" cy="722370"/>
            <a:chOff x="7432180" y="3123644"/>
            <a:chExt cx="672113" cy="1433292"/>
          </a:xfrm>
        </p:grpSpPr>
        <p:grpSp>
          <p:nvGrpSpPr>
            <p:cNvPr id="15" name="Group 14">
              <a:extLst>
                <a:ext uri="{FF2B5EF4-FFF2-40B4-BE49-F238E27FC236}">
                  <a16:creationId xmlns:a16="http://schemas.microsoft.com/office/drawing/2014/main" id="{0A708643-E88D-75AD-1A5E-FC62DBB25A49}"/>
                </a:ext>
              </a:extLst>
            </p:cNvPr>
            <p:cNvGrpSpPr/>
            <p:nvPr/>
          </p:nvGrpSpPr>
          <p:grpSpPr>
            <a:xfrm>
              <a:off x="7446837" y="3225756"/>
              <a:ext cx="642299" cy="1219534"/>
              <a:chOff x="5625838" y="714994"/>
              <a:chExt cx="1579807" cy="3087923"/>
            </a:xfrm>
          </p:grpSpPr>
          <p:pic>
            <p:nvPicPr>
              <p:cNvPr id="21" name="Picture 20">
                <a:extLst>
                  <a:ext uri="{FF2B5EF4-FFF2-40B4-BE49-F238E27FC236}">
                    <a16:creationId xmlns:a16="http://schemas.microsoft.com/office/drawing/2014/main" id="{943A4DC8-D157-39AD-8AB8-CE1C1DC7BD6B}"/>
                  </a:ext>
                </a:extLst>
              </p:cNvPr>
              <p:cNvPicPr>
                <a:picLocks noChangeAspect="1"/>
              </p:cNvPicPr>
              <p:nvPr/>
            </p:nvPicPr>
            <p:blipFill rotWithShape="1">
              <a:blip r:embed="rId6"/>
              <a:srcRect b="10754"/>
              <a:stretch/>
            </p:blipFill>
            <p:spPr>
              <a:xfrm>
                <a:off x="5625838" y="714994"/>
                <a:ext cx="1579807" cy="2675787"/>
              </a:xfrm>
              <a:prstGeom prst="rect">
                <a:avLst/>
              </a:prstGeom>
            </p:spPr>
          </p:pic>
          <p:pic>
            <p:nvPicPr>
              <p:cNvPr id="22" name="Picture 21">
                <a:extLst>
                  <a:ext uri="{FF2B5EF4-FFF2-40B4-BE49-F238E27FC236}">
                    <a16:creationId xmlns:a16="http://schemas.microsoft.com/office/drawing/2014/main" id="{DA48B4F9-8043-70C1-CABA-880D45DBE1C3}"/>
                  </a:ext>
                </a:extLst>
              </p:cNvPr>
              <p:cNvPicPr>
                <a:picLocks noChangeAspect="1"/>
              </p:cNvPicPr>
              <p:nvPr/>
            </p:nvPicPr>
            <p:blipFill rotWithShape="1">
              <a:blip r:embed="rId7"/>
              <a:srcRect t="79805" b="6808"/>
              <a:stretch/>
            </p:blipFill>
            <p:spPr>
              <a:xfrm>
                <a:off x="5625838" y="3356425"/>
                <a:ext cx="1579807" cy="446492"/>
              </a:xfrm>
              <a:prstGeom prst="rect">
                <a:avLst/>
              </a:prstGeom>
            </p:spPr>
          </p:pic>
        </p:grpSp>
        <p:grpSp>
          <p:nvGrpSpPr>
            <p:cNvPr id="16" name="Google Shape;428;p31">
              <a:extLst>
                <a:ext uri="{FF2B5EF4-FFF2-40B4-BE49-F238E27FC236}">
                  <a16:creationId xmlns:a16="http://schemas.microsoft.com/office/drawing/2014/main" id="{F5C41024-19F7-6A82-E390-5FC50E7B5327}"/>
                </a:ext>
              </a:extLst>
            </p:cNvPr>
            <p:cNvGrpSpPr/>
            <p:nvPr/>
          </p:nvGrpSpPr>
          <p:grpSpPr>
            <a:xfrm>
              <a:off x="7432180" y="3123644"/>
              <a:ext cx="672113" cy="1433292"/>
              <a:chOff x="2547150" y="238125"/>
              <a:chExt cx="2525675" cy="5238750"/>
            </a:xfrm>
          </p:grpSpPr>
          <p:sp>
            <p:nvSpPr>
              <p:cNvPr id="17" name="Google Shape;429;p31">
                <a:extLst>
                  <a:ext uri="{FF2B5EF4-FFF2-40B4-BE49-F238E27FC236}">
                    <a16:creationId xmlns:a16="http://schemas.microsoft.com/office/drawing/2014/main" id="{A56FB172-0771-3E83-A876-02F39DCA9B1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p31">
                <a:extLst>
                  <a:ext uri="{FF2B5EF4-FFF2-40B4-BE49-F238E27FC236}">
                    <a16:creationId xmlns:a16="http://schemas.microsoft.com/office/drawing/2014/main" id="{97EA4F45-997C-B61A-9E50-445AFDAEE29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1;p31">
                <a:extLst>
                  <a:ext uri="{FF2B5EF4-FFF2-40B4-BE49-F238E27FC236}">
                    <a16:creationId xmlns:a16="http://schemas.microsoft.com/office/drawing/2014/main" id="{5C5959EF-4537-6229-F42A-D2DBA9131A1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2;p31">
                <a:extLst>
                  <a:ext uri="{FF2B5EF4-FFF2-40B4-BE49-F238E27FC236}">
                    <a16:creationId xmlns:a16="http://schemas.microsoft.com/office/drawing/2014/main" id="{026F47AC-5C66-93F5-EAEB-901925800082}"/>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 name="Straight Arrow Connector 2">
            <a:extLst>
              <a:ext uri="{FF2B5EF4-FFF2-40B4-BE49-F238E27FC236}">
                <a16:creationId xmlns:a16="http://schemas.microsoft.com/office/drawing/2014/main" id="{F39B1A31-86B5-34EA-29E3-8324E1A2D266}"/>
              </a:ext>
            </a:extLst>
          </p:cNvPr>
          <p:cNvCxnSpPr/>
          <p:nvPr/>
        </p:nvCxnSpPr>
        <p:spPr>
          <a:xfrm>
            <a:off x="2800194" y="2144855"/>
            <a:ext cx="1105583" cy="540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78EF2E-30D1-CD46-BDD7-756AB3B46DAE}"/>
              </a:ext>
            </a:extLst>
          </p:cNvPr>
          <p:cNvCxnSpPr>
            <a:cxnSpLocks/>
          </p:cNvCxnSpPr>
          <p:nvPr/>
        </p:nvCxnSpPr>
        <p:spPr>
          <a:xfrm flipV="1">
            <a:off x="2799990" y="3036547"/>
            <a:ext cx="1073556" cy="564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FFC718C-7493-6CE4-8356-2EFB4DA1A0A4}"/>
              </a:ext>
            </a:extLst>
          </p:cNvPr>
          <p:cNvCxnSpPr>
            <a:cxnSpLocks/>
          </p:cNvCxnSpPr>
          <p:nvPr/>
        </p:nvCxnSpPr>
        <p:spPr>
          <a:xfrm flipH="1" flipV="1">
            <a:off x="2886074" y="1996773"/>
            <a:ext cx="1019703" cy="5092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0C19501-AE58-1E2E-9168-7158FCD8CA46}"/>
              </a:ext>
            </a:extLst>
          </p:cNvPr>
          <p:cNvCxnSpPr>
            <a:cxnSpLocks/>
          </p:cNvCxnSpPr>
          <p:nvPr/>
        </p:nvCxnSpPr>
        <p:spPr>
          <a:xfrm flipH="1">
            <a:off x="2886074" y="3183560"/>
            <a:ext cx="1009417" cy="524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5FB0C668-7C24-E3EB-AFF0-D85F605A351D}"/>
              </a:ext>
            </a:extLst>
          </p:cNvPr>
          <p:cNvSpPr/>
          <p:nvPr/>
        </p:nvSpPr>
        <p:spPr>
          <a:xfrm>
            <a:off x="5879548" y="1931036"/>
            <a:ext cx="2026310" cy="2017534"/>
          </a:xfrm>
          <a:prstGeom prst="roundRect">
            <a:avLst/>
          </a:prstGeom>
          <a:solidFill>
            <a:schemeClr val="accent1">
              <a:alpha val="2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3" name="Straight Arrow Connector 32">
            <a:extLst>
              <a:ext uri="{FF2B5EF4-FFF2-40B4-BE49-F238E27FC236}">
                <a16:creationId xmlns:a16="http://schemas.microsoft.com/office/drawing/2014/main" id="{F61BBC6E-ACE5-270C-1F9D-B284C5A29C1A}"/>
              </a:ext>
            </a:extLst>
          </p:cNvPr>
          <p:cNvCxnSpPr/>
          <p:nvPr/>
        </p:nvCxnSpPr>
        <p:spPr>
          <a:xfrm>
            <a:off x="4959165" y="2692680"/>
            <a:ext cx="7754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891ACA-D9BE-AFE8-B89E-885F43A21FF1}"/>
              </a:ext>
            </a:extLst>
          </p:cNvPr>
          <p:cNvCxnSpPr/>
          <p:nvPr/>
        </p:nvCxnSpPr>
        <p:spPr>
          <a:xfrm>
            <a:off x="4959165" y="2845080"/>
            <a:ext cx="775412" cy="0"/>
          </a:xfrm>
          <a:prstGeom prst="straightConnector1">
            <a:avLst/>
          </a:prstGeom>
          <a:ln w="381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B1DA775-9F04-7D18-7F61-BAA9E1A4A34E}"/>
              </a:ext>
            </a:extLst>
          </p:cNvPr>
          <p:cNvGrpSpPr/>
          <p:nvPr/>
        </p:nvGrpSpPr>
        <p:grpSpPr>
          <a:xfrm>
            <a:off x="6337696" y="2078460"/>
            <a:ext cx="1076000" cy="732364"/>
            <a:chOff x="6427080" y="2207906"/>
            <a:chExt cx="1309420" cy="891238"/>
          </a:xfrm>
        </p:grpSpPr>
        <p:pic>
          <p:nvPicPr>
            <p:cNvPr id="35" name="Picture 34">
              <a:extLst>
                <a:ext uri="{FF2B5EF4-FFF2-40B4-BE49-F238E27FC236}">
                  <a16:creationId xmlns:a16="http://schemas.microsoft.com/office/drawing/2014/main" id="{E5665AE6-CC95-964E-7645-119F53423DA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6783781" y="2207906"/>
              <a:ext cx="596018" cy="596018"/>
            </a:xfrm>
            <a:prstGeom prst="rect">
              <a:avLst/>
            </a:prstGeom>
          </p:spPr>
        </p:pic>
        <p:sp>
          <p:nvSpPr>
            <p:cNvPr id="36" name="TextBox 35">
              <a:extLst>
                <a:ext uri="{FF2B5EF4-FFF2-40B4-BE49-F238E27FC236}">
                  <a16:creationId xmlns:a16="http://schemas.microsoft.com/office/drawing/2014/main" id="{604AC7C3-AF6C-146D-1E9D-FAEE5992116F}"/>
                </a:ext>
              </a:extLst>
            </p:cNvPr>
            <p:cNvSpPr txBox="1"/>
            <p:nvPr/>
          </p:nvSpPr>
          <p:spPr>
            <a:xfrm>
              <a:off x="6427080" y="2791367"/>
              <a:ext cx="1309420" cy="307777"/>
            </a:xfrm>
            <a:prstGeom prst="rect">
              <a:avLst/>
            </a:prstGeom>
            <a:noFill/>
          </p:spPr>
          <p:txBody>
            <a:bodyPr wrap="square" rtlCol="0">
              <a:spAutoFit/>
            </a:bodyPr>
            <a:lstStyle/>
            <a:p>
              <a:pPr algn="ctr"/>
              <a:r>
                <a:rPr lang="en-US" dirty="0">
                  <a:solidFill>
                    <a:schemeClr val="tx1"/>
                  </a:solidFill>
                </a:rPr>
                <a:t>ML Model</a:t>
              </a:r>
            </a:p>
          </p:txBody>
        </p:sp>
      </p:grpSp>
      <p:sp>
        <p:nvSpPr>
          <p:cNvPr id="46" name="TextBox 45">
            <a:extLst>
              <a:ext uri="{FF2B5EF4-FFF2-40B4-BE49-F238E27FC236}">
                <a16:creationId xmlns:a16="http://schemas.microsoft.com/office/drawing/2014/main" id="{497D3524-7D94-621B-2A72-45239DE3BAEA}"/>
              </a:ext>
            </a:extLst>
          </p:cNvPr>
          <p:cNvSpPr txBox="1"/>
          <p:nvPr/>
        </p:nvSpPr>
        <p:spPr>
          <a:xfrm>
            <a:off x="6237988" y="1623259"/>
            <a:ext cx="1309420" cy="307777"/>
          </a:xfrm>
          <a:prstGeom prst="rect">
            <a:avLst/>
          </a:prstGeom>
          <a:noFill/>
        </p:spPr>
        <p:txBody>
          <a:bodyPr wrap="square" rtlCol="0">
            <a:spAutoFit/>
          </a:bodyPr>
          <a:lstStyle/>
          <a:p>
            <a:pPr algn="ctr"/>
            <a:r>
              <a:rPr lang="en-US" dirty="0">
                <a:solidFill>
                  <a:schemeClr val="tx1"/>
                </a:solidFill>
              </a:rPr>
              <a:t>Web Server</a:t>
            </a:r>
          </a:p>
        </p:txBody>
      </p:sp>
      <p:pic>
        <p:nvPicPr>
          <p:cNvPr id="40" name="Picture 39">
            <a:extLst>
              <a:ext uri="{FF2B5EF4-FFF2-40B4-BE49-F238E27FC236}">
                <a16:creationId xmlns:a16="http://schemas.microsoft.com/office/drawing/2014/main" id="{F7EB3D6B-7A84-A33B-FD69-610EC385339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681210" y="3114034"/>
            <a:ext cx="398452" cy="398452"/>
          </a:xfrm>
          <a:prstGeom prst="rect">
            <a:avLst/>
          </a:prstGeom>
        </p:spPr>
      </p:pic>
      <p:sp>
        <p:nvSpPr>
          <p:cNvPr id="53" name="TextBox 52">
            <a:extLst>
              <a:ext uri="{FF2B5EF4-FFF2-40B4-BE49-F238E27FC236}">
                <a16:creationId xmlns:a16="http://schemas.microsoft.com/office/drawing/2014/main" id="{FF683D7A-29B0-C1B6-1C14-F05EF7D7BF2A}"/>
              </a:ext>
            </a:extLst>
          </p:cNvPr>
          <p:cNvSpPr txBox="1"/>
          <p:nvPr/>
        </p:nvSpPr>
        <p:spPr>
          <a:xfrm>
            <a:off x="6354698" y="3495307"/>
            <a:ext cx="1076000" cy="307777"/>
          </a:xfrm>
          <a:prstGeom prst="rect">
            <a:avLst/>
          </a:prstGeom>
          <a:noFill/>
        </p:spPr>
        <p:txBody>
          <a:bodyPr wrap="square" rtlCol="0">
            <a:spAutoFit/>
          </a:bodyPr>
          <a:lstStyle/>
          <a:p>
            <a:pPr algn="ctr"/>
            <a:r>
              <a:rPr lang="en-US" dirty="0">
                <a:solidFill>
                  <a:schemeClr val="tx1"/>
                </a:solidFill>
              </a:rPr>
              <a:t>Database</a:t>
            </a:r>
          </a:p>
        </p:txBody>
      </p:sp>
    </p:spTree>
    <p:extLst>
      <p:ext uri="{BB962C8B-B14F-4D97-AF65-F5344CB8AC3E}">
        <p14:creationId xmlns:p14="http://schemas.microsoft.com/office/powerpoint/2010/main" val="131274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41" name="Google Shape;541;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542" name="Google Shape;542;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44" name="Google Shape;544;p39"/>
          <p:cNvGrpSpPr/>
          <p:nvPr/>
        </p:nvGrpSpPr>
        <p:grpSpPr>
          <a:xfrm>
            <a:off x="1786339" y="1703401"/>
            <a:ext cx="473400" cy="473400"/>
            <a:chOff x="1786339" y="1703401"/>
            <a:chExt cx="473400" cy="473400"/>
          </a:xfrm>
        </p:grpSpPr>
        <p:sp>
          <p:nvSpPr>
            <p:cNvPr id="545" name="Google Shape;545;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6" name="Google Shape;546;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1</a:t>
              </a:r>
              <a:endParaRPr sz="600">
                <a:solidFill>
                  <a:schemeClr val="dk1"/>
                </a:solidFill>
                <a:latin typeface="Inria Sans"/>
                <a:ea typeface="Inria Sans"/>
                <a:cs typeface="Inria Sans"/>
                <a:sym typeface="Inria Sans"/>
              </a:endParaRPr>
            </a:p>
          </p:txBody>
        </p:sp>
      </p:grpSp>
      <p:grpSp>
        <p:nvGrpSpPr>
          <p:cNvPr id="547" name="Google Shape;547;p39"/>
          <p:cNvGrpSpPr/>
          <p:nvPr/>
        </p:nvGrpSpPr>
        <p:grpSpPr>
          <a:xfrm>
            <a:off x="3814414" y="1703401"/>
            <a:ext cx="473400" cy="473400"/>
            <a:chOff x="3814414" y="1703401"/>
            <a:chExt cx="473400" cy="473400"/>
          </a:xfrm>
        </p:grpSpPr>
        <p:sp>
          <p:nvSpPr>
            <p:cNvPr id="548" name="Google Shape;548;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49" name="Google Shape;549;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3</a:t>
              </a:r>
              <a:endParaRPr sz="600">
                <a:solidFill>
                  <a:schemeClr val="dk1"/>
                </a:solidFill>
                <a:latin typeface="Inria Sans"/>
                <a:ea typeface="Inria Sans"/>
                <a:cs typeface="Inria Sans"/>
                <a:sym typeface="Inria Sans"/>
              </a:endParaRPr>
            </a:p>
          </p:txBody>
        </p:sp>
      </p:grpSp>
      <p:grpSp>
        <p:nvGrpSpPr>
          <p:cNvPr id="550" name="Google Shape;550;p39"/>
          <p:cNvGrpSpPr/>
          <p:nvPr/>
        </p:nvGrpSpPr>
        <p:grpSpPr>
          <a:xfrm>
            <a:off x="5842489" y="1703401"/>
            <a:ext cx="473400" cy="473400"/>
            <a:chOff x="5842489" y="1703401"/>
            <a:chExt cx="473400" cy="473400"/>
          </a:xfrm>
        </p:grpSpPr>
        <p:sp>
          <p:nvSpPr>
            <p:cNvPr id="551" name="Google Shape;551;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2" name="Google Shape;552;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5</a:t>
              </a:r>
              <a:endParaRPr sz="600">
                <a:solidFill>
                  <a:schemeClr val="dk1"/>
                </a:solidFill>
                <a:latin typeface="Inria Sans"/>
                <a:ea typeface="Inria Sans"/>
                <a:cs typeface="Inria Sans"/>
                <a:sym typeface="Inria Sans"/>
              </a:endParaRPr>
            </a:p>
          </p:txBody>
        </p:sp>
      </p:grpSp>
      <p:grpSp>
        <p:nvGrpSpPr>
          <p:cNvPr id="553" name="Google Shape;553;p39"/>
          <p:cNvGrpSpPr/>
          <p:nvPr/>
        </p:nvGrpSpPr>
        <p:grpSpPr>
          <a:xfrm>
            <a:off x="6880814" y="3576300"/>
            <a:ext cx="473400" cy="473400"/>
            <a:chOff x="6880814" y="3576300"/>
            <a:chExt cx="473400" cy="473400"/>
          </a:xfrm>
        </p:grpSpPr>
        <p:sp>
          <p:nvSpPr>
            <p:cNvPr id="554" name="Google Shape;554;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5" name="Google Shape;555;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6</a:t>
              </a:r>
              <a:endParaRPr sz="600">
                <a:solidFill>
                  <a:schemeClr val="dk1"/>
                </a:solidFill>
                <a:latin typeface="Inria Sans"/>
                <a:ea typeface="Inria Sans"/>
                <a:cs typeface="Inria Sans"/>
                <a:sym typeface="Inria Sans"/>
              </a:endParaRPr>
            </a:p>
          </p:txBody>
        </p:sp>
      </p:grpSp>
      <p:grpSp>
        <p:nvGrpSpPr>
          <p:cNvPr id="556" name="Google Shape;556;p39"/>
          <p:cNvGrpSpPr/>
          <p:nvPr/>
        </p:nvGrpSpPr>
        <p:grpSpPr>
          <a:xfrm>
            <a:off x="4852739" y="3576300"/>
            <a:ext cx="473400" cy="473400"/>
            <a:chOff x="4852739" y="3576300"/>
            <a:chExt cx="473400" cy="473400"/>
          </a:xfrm>
        </p:grpSpPr>
        <p:sp>
          <p:nvSpPr>
            <p:cNvPr id="557" name="Google Shape;557;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58" name="Google Shape;558;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4</a:t>
              </a:r>
              <a:endParaRPr sz="600">
                <a:solidFill>
                  <a:schemeClr val="dk1"/>
                </a:solidFill>
                <a:latin typeface="Inria Sans"/>
                <a:ea typeface="Inria Sans"/>
                <a:cs typeface="Inria Sans"/>
                <a:sym typeface="Inria Sans"/>
              </a:endParaRPr>
            </a:p>
          </p:txBody>
        </p:sp>
      </p:grpSp>
      <p:grpSp>
        <p:nvGrpSpPr>
          <p:cNvPr id="559" name="Google Shape;559;p39"/>
          <p:cNvGrpSpPr/>
          <p:nvPr/>
        </p:nvGrpSpPr>
        <p:grpSpPr>
          <a:xfrm>
            <a:off x="2824664" y="3576300"/>
            <a:ext cx="473400" cy="473400"/>
            <a:chOff x="2824664" y="3576300"/>
            <a:chExt cx="473400" cy="473400"/>
          </a:xfrm>
        </p:grpSpPr>
        <p:sp>
          <p:nvSpPr>
            <p:cNvPr id="560" name="Google Shape;560;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Inria Sans"/>
                <a:ea typeface="Inria Sans"/>
                <a:cs typeface="Inria Sans"/>
                <a:sym typeface="Inria Sans"/>
              </a:endParaRPr>
            </a:p>
          </p:txBody>
        </p:sp>
        <p:sp>
          <p:nvSpPr>
            <p:cNvPr id="561" name="Google Shape;561;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Inria Sans"/>
                  <a:ea typeface="Inria Sans"/>
                  <a:cs typeface="Inria Sans"/>
                  <a:sym typeface="Inria Sans"/>
                </a:rPr>
                <a:t>2</a:t>
              </a:r>
              <a:endParaRPr sz="600">
                <a:solidFill>
                  <a:schemeClr val="dk1"/>
                </a:solidFill>
                <a:latin typeface="Inria Sans"/>
                <a:ea typeface="Inria Sans"/>
                <a:cs typeface="Inria Sans"/>
                <a:sym typeface="Inria Sans"/>
              </a:endParaRPr>
            </a:p>
          </p:txBody>
        </p:sp>
      </p:grpSp>
      <p:sp>
        <p:nvSpPr>
          <p:cNvPr id="562" name="Google Shape;562;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Data Collection</a:t>
            </a:r>
            <a:endParaRPr sz="1600" dirty="0">
              <a:solidFill>
                <a:schemeClr val="dk1"/>
              </a:solidFill>
              <a:latin typeface="Inria Sans"/>
              <a:ea typeface="Inria Sans"/>
              <a:cs typeface="Inria Sans"/>
              <a:sym typeface="Inria Sans"/>
            </a:endParaRPr>
          </a:p>
        </p:txBody>
      </p:sp>
      <p:sp>
        <p:nvSpPr>
          <p:cNvPr id="563" name="Google Shape;563;p39"/>
          <p:cNvSpPr txBox="1"/>
          <p:nvPr/>
        </p:nvSpPr>
        <p:spPr>
          <a:xfrm>
            <a:off x="3049151" y="1156100"/>
            <a:ext cx="1942508"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Train Model</a:t>
            </a:r>
            <a:endParaRPr sz="1600" dirty="0">
              <a:solidFill>
                <a:schemeClr val="dk1"/>
              </a:solidFill>
              <a:latin typeface="Inria Sans"/>
              <a:ea typeface="Inria Sans"/>
              <a:cs typeface="Inria Sans"/>
              <a:sym typeface="Inria Sans"/>
            </a:endParaRPr>
          </a:p>
        </p:txBody>
      </p:sp>
      <p:sp>
        <p:nvSpPr>
          <p:cNvPr id="564" name="Google Shape;564;p39"/>
          <p:cNvSpPr txBox="1"/>
          <p:nvPr/>
        </p:nvSpPr>
        <p:spPr>
          <a:xfrm>
            <a:off x="5107956" y="1156100"/>
            <a:ext cx="1942508"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Web Implementation</a:t>
            </a:r>
            <a:endParaRPr sz="1600" dirty="0">
              <a:solidFill>
                <a:schemeClr val="dk1"/>
              </a:solidFill>
              <a:latin typeface="Inria Sans"/>
              <a:ea typeface="Inria Sans"/>
              <a:cs typeface="Inria Sans"/>
              <a:sym typeface="Inria Sans"/>
            </a:endParaRPr>
          </a:p>
        </p:txBody>
      </p:sp>
      <p:sp>
        <p:nvSpPr>
          <p:cNvPr id="565" name="Google Shape;565;p39"/>
          <p:cNvSpPr txBox="1"/>
          <p:nvPr/>
        </p:nvSpPr>
        <p:spPr>
          <a:xfrm>
            <a:off x="2090121" y="4063600"/>
            <a:ext cx="1942508"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Data Processing</a:t>
            </a:r>
            <a:endParaRPr sz="1600" dirty="0">
              <a:solidFill>
                <a:schemeClr val="dk1"/>
              </a:solidFill>
              <a:latin typeface="Inria Sans"/>
              <a:ea typeface="Inria Sans"/>
              <a:cs typeface="Inria Sans"/>
              <a:sym typeface="Inria Sans"/>
            </a:endParaRPr>
          </a:p>
        </p:txBody>
      </p:sp>
      <p:sp>
        <p:nvSpPr>
          <p:cNvPr id="566" name="Google Shape;566;p39"/>
          <p:cNvSpPr txBox="1"/>
          <p:nvPr/>
        </p:nvSpPr>
        <p:spPr>
          <a:xfrm>
            <a:off x="4118201" y="4063600"/>
            <a:ext cx="1942508"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Test Model</a:t>
            </a:r>
            <a:endParaRPr sz="1600" dirty="0">
              <a:solidFill>
                <a:schemeClr val="dk1"/>
              </a:solidFill>
              <a:latin typeface="Inria Sans"/>
              <a:ea typeface="Inria Sans"/>
              <a:cs typeface="Inria Sans"/>
              <a:sym typeface="Inria Sans"/>
            </a:endParaRPr>
          </a:p>
        </p:txBody>
      </p:sp>
      <p:sp>
        <p:nvSpPr>
          <p:cNvPr id="567" name="Google Shape;567;p39"/>
          <p:cNvSpPr txBox="1"/>
          <p:nvPr/>
        </p:nvSpPr>
        <p:spPr>
          <a:xfrm>
            <a:off x="6146281" y="4063600"/>
            <a:ext cx="1942508"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dirty="0">
                <a:solidFill>
                  <a:schemeClr val="dk1"/>
                </a:solidFill>
                <a:latin typeface="Inria Sans"/>
                <a:ea typeface="Inria Sans"/>
                <a:cs typeface="Inria Sans"/>
                <a:sym typeface="Inria Sans"/>
              </a:rPr>
              <a:t>Android Implementation</a:t>
            </a:r>
            <a:endParaRPr sz="1600" dirty="0">
              <a:solidFill>
                <a:schemeClr val="dk1"/>
              </a:solidFill>
              <a:latin typeface="Inria Sans"/>
              <a:ea typeface="Inria Sans"/>
              <a:cs typeface="Inria Sans"/>
              <a:sym typeface="Inri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Software Stack</a:t>
            </a:r>
            <a:endParaRPr dirty="0"/>
          </a:p>
        </p:txBody>
      </p:sp>
      <p:sp>
        <p:nvSpPr>
          <p:cNvPr id="476" name="Google Shape;476;p3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en-US" sz="2400" dirty="0"/>
              <a:t>Adobe XD</a:t>
            </a:r>
            <a:endParaRPr sz="2400" dirty="0"/>
          </a:p>
          <a:p>
            <a:pPr marL="457200" lvl="0" indent="-381000" algn="l" rtl="0">
              <a:lnSpc>
                <a:spcPct val="115000"/>
              </a:lnSpc>
              <a:spcBef>
                <a:spcPts val="0"/>
              </a:spcBef>
              <a:spcAft>
                <a:spcPts val="0"/>
              </a:spcAft>
              <a:buSzPts val="2400"/>
              <a:buChar char="⬥"/>
            </a:pPr>
            <a:r>
              <a:rPr lang="en" sz="2400" dirty="0"/>
              <a:t>Visual Studio Code</a:t>
            </a:r>
          </a:p>
          <a:p>
            <a:pPr marL="457200" lvl="0" indent="-381000" algn="l" rtl="0">
              <a:lnSpc>
                <a:spcPct val="115000"/>
              </a:lnSpc>
              <a:spcBef>
                <a:spcPts val="0"/>
              </a:spcBef>
              <a:spcAft>
                <a:spcPts val="0"/>
              </a:spcAft>
              <a:buSzPts val="2400"/>
              <a:buChar char="⬥"/>
            </a:pPr>
            <a:r>
              <a:rPr lang="en" dirty="0"/>
              <a:t>Android Studio</a:t>
            </a:r>
          </a:p>
          <a:p>
            <a:pPr marL="457200" lvl="0" indent="-381000" algn="l" rtl="0">
              <a:lnSpc>
                <a:spcPct val="115000"/>
              </a:lnSpc>
              <a:spcBef>
                <a:spcPts val="0"/>
              </a:spcBef>
              <a:spcAft>
                <a:spcPts val="0"/>
              </a:spcAft>
              <a:buSzPts val="2400"/>
              <a:buChar char="⬥"/>
            </a:pPr>
            <a:r>
              <a:rPr lang="en" sz="2400" dirty="0"/>
              <a:t>Postman</a:t>
            </a:r>
          </a:p>
          <a:p>
            <a:pPr marL="457200" lvl="0" indent="-381000" algn="l" rtl="0">
              <a:lnSpc>
                <a:spcPct val="115000"/>
              </a:lnSpc>
              <a:spcBef>
                <a:spcPts val="0"/>
              </a:spcBef>
              <a:spcAft>
                <a:spcPts val="0"/>
              </a:spcAft>
              <a:buSzPts val="2400"/>
              <a:buChar char="⬥"/>
            </a:pPr>
            <a:r>
              <a:rPr lang="en" dirty="0"/>
              <a:t>Google Colab</a:t>
            </a:r>
            <a:endParaRPr sz="2400"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Results</a:t>
            </a:r>
            <a:endParaRPr dirty="0"/>
          </a:p>
        </p:txBody>
      </p:sp>
      <p:graphicFrame>
        <p:nvGraphicFramePr>
          <p:cNvPr id="327" name="Google Shape;327;p24"/>
          <p:cNvGraphicFramePr/>
          <p:nvPr>
            <p:extLst>
              <p:ext uri="{D42A27DB-BD31-4B8C-83A1-F6EECF244321}">
                <p14:modId xmlns:p14="http://schemas.microsoft.com/office/powerpoint/2010/main" val="1981524795"/>
              </p:ext>
            </p:extLst>
          </p:nvPr>
        </p:nvGraphicFramePr>
        <p:xfrm>
          <a:off x="2048850" y="1564481"/>
          <a:ext cx="5046300" cy="2633800"/>
        </p:xfrm>
        <a:graphic>
          <a:graphicData uri="http://schemas.openxmlformats.org/drawingml/2006/table">
            <a:tbl>
              <a:tblPr>
                <a:noFill/>
                <a:tableStyleId>{C4F80A88-0439-40A4-8FF8-592034F107EF}</a:tableStyleId>
              </a:tblPr>
              <a:tblGrid>
                <a:gridCol w="1682100">
                  <a:extLst>
                    <a:ext uri="{9D8B030D-6E8A-4147-A177-3AD203B41FA5}">
                      <a16:colId xmlns:a16="http://schemas.microsoft.com/office/drawing/2014/main" val="20000"/>
                    </a:ext>
                  </a:extLst>
                </a:gridCol>
                <a:gridCol w="1682100">
                  <a:extLst>
                    <a:ext uri="{9D8B030D-6E8A-4147-A177-3AD203B41FA5}">
                      <a16:colId xmlns:a16="http://schemas.microsoft.com/office/drawing/2014/main" val="20002"/>
                    </a:ext>
                  </a:extLst>
                </a:gridCol>
                <a:gridCol w="1682100">
                  <a:extLst>
                    <a:ext uri="{9D8B030D-6E8A-4147-A177-3AD203B41FA5}">
                      <a16:colId xmlns:a16="http://schemas.microsoft.com/office/drawing/2014/main" val="20003"/>
                    </a:ext>
                  </a:extLst>
                </a:gridCol>
              </a:tblGrid>
              <a:tr h="658450">
                <a:tc>
                  <a:txBody>
                    <a:bodyPr/>
                    <a:lstStyle/>
                    <a:p>
                      <a:pPr marL="0" lvl="0" indent="0" algn="ctr" rtl="0">
                        <a:spcBef>
                          <a:spcPts val="0"/>
                        </a:spcBef>
                        <a:spcAft>
                          <a:spcPts val="0"/>
                        </a:spcAft>
                        <a:buNone/>
                      </a:pPr>
                      <a:r>
                        <a:rPr lang="en-US" dirty="0">
                          <a:solidFill>
                            <a:schemeClr val="accent4"/>
                          </a:solidFill>
                          <a:latin typeface="Inria Sans"/>
                          <a:ea typeface="Inria Sans"/>
                          <a:cs typeface="Inria Sans"/>
                          <a:sym typeface="Inria Sans"/>
                        </a:rPr>
                        <a:t>ML Model</a:t>
                      </a:r>
                      <a:endParaRPr dirty="0">
                        <a:solidFill>
                          <a:schemeClr val="accent4"/>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dirty="0">
                          <a:solidFill>
                            <a:schemeClr val="accent4"/>
                          </a:solidFill>
                          <a:latin typeface="Inria Sans"/>
                          <a:ea typeface="Inria Sans"/>
                          <a:cs typeface="Inria Sans"/>
                          <a:sym typeface="Inria Sans"/>
                        </a:rPr>
                        <a:t>Training Accuracy</a:t>
                      </a:r>
                      <a:endParaRPr dirty="0">
                        <a:solidFill>
                          <a:schemeClr val="accent4"/>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dirty="0">
                          <a:solidFill>
                            <a:schemeClr val="accent4"/>
                          </a:solidFill>
                          <a:latin typeface="Inria Sans"/>
                          <a:ea typeface="Inria Sans"/>
                          <a:cs typeface="Inria Sans"/>
                          <a:sym typeface="Inria Sans"/>
                        </a:rPr>
                        <a:t>Testing Accuracy</a:t>
                      </a:r>
                      <a:endParaRPr dirty="0">
                        <a:solidFill>
                          <a:schemeClr val="accent4"/>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38100" cap="flat" cmpd="sng">
                      <a:solidFill>
                        <a:schemeClr val="accent4"/>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0"/>
                  </a:ext>
                </a:extLst>
              </a:tr>
              <a:tr h="658450">
                <a:tc>
                  <a:txBody>
                    <a:bodyPr/>
                    <a:lstStyle/>
                    <a:p>
                      <a:pPr marL="0" lvl="0" indent="0" algn="r" rtl="0">
                        <a:spcBef>
                          <a:spcPts val="0"/>
                        </a:spcBef>
                        <a:spcAft>
                          <a:spcPts val="0"/>
                        </a:spcAft>
                        <a:buNone/>
                      </a:pPr>
                      <a:r>
                        <a:rPr lang="en" dirty="0">
                          <a:solidFill>
                            <a:schemeClr val="accent4"/>
                          </a:solidFill>
                          <a:latin typeface="Inria Sans"/>
                          <a:ea typeface="Inria Sans"/>
                          <a:cs typeface="Inria Sans"/>
                          <a:sym typeface="Inria Sans"/>
                        </a:rPr>
                        <a:t>AdaBoost Classifier</a:t>
                      </a:r>
                      <a:endParaRPr dirty="0">
                        <a:solidFill>
                          <a:schemeClr val="accent4"/>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0.82</a:t>
                      </a:r>
                      <a:endParaRPr sz="2400" b="1"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0.79</a:t>
                      </a: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1"/>
                  </a:ext>
                </a:extLst>
              </a:tr>
              <a:tr h="658450">
                <a:tc>
                  <a:txBody>
                    <a:bodyPr/>
                    <a:lstStyle/>
                    <a:p>
                      <a:pPr marL="0" lvl="0" indent="0" algn="r" rtl="0">
                        <a:spcBef>
                          <a:spcPts val="0"/>
                        </a:spcBef>
                        <a:spcAft>
                          <a:spcPts val="0"/>
                        </a:spcAft>
                        <a:buNone/>
                      </a:pPr>
                      <a:r>
                        <a:rPr lang="en" dirty="0">
                          <a:solidFill>
                            <a:schemeClr val="accent4"/>
                          </a:solidFill>
                          <a:latin typeface="Inria Sans"/>
                          <a:ea typeface="Inria Sans"/>
                          <a:cs typeface="Inria Sans"/>
                          <a:sym typeface="Inria Sans"/>
                        </a:rPr>
                        <a:t>XGBoost Classifier</a:t>
                      </a:r>
                      <a:endParaRPr dirty="0">
                        <a:solidFill>
                          <a:schemeClr val="accent4"/>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0.89</a:t>
                      </a:r>
                      <a:endParaRPr sz="2400" b="1"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0.83</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2"/>
                  </a:ext>
                </a:extLst>
              </a:tr>
              <a:tr h="658450">
                <a:tc>
                  <a:txBody>
                    <a:bodyPr/>
                    <a:lstStyle/>
                    <a:p>
                      <a:pPr marL="0" lvl="0" indent="0" algn="r" rtl="0">
                        <a:spcBef>
                          <a:spcPts val="0"/>
                        </a:spcBef>
                        <a:spcAft>
                          <a:spcPts val="0"/>
                        </a:spcAft>
                        <a:buNone/>
                      </a:pPr>
                      <a:r>
                        <a:rPr lang="en" dirty="0">
                          <a:solidFill>
                            <a:schemeClr val="accent4"/>
                          </a:solidFill>
                          <a:latin typeface="Inria Sans"/>
                          <a:ea typeface="Inria Sans"/>
                          <a:cs typeface="Inria Sans"/>
                          <a:sym typeface="Inria Sans"/>
                        </a:rPr>
                        <a:t>K-Nearest Neighbor</a:t>
                      </a:r>
                      <a:endParaRPr dirty="0">
                        <a:solidFill>
                          <a:schemeClr val="accent4"/>
                        </a:solidFill>
                        <a:latin typeface="Inria Sans"/>
                        <a:ea typeface="Inria Sans"/>
                        <a:cs typeface="Inria Sans"/>
                        <a:sym typeface="Inria Sans"/>
                      </a:endParaRPr>
                    </a:p>
                  </a:txBody>
                  <a:tcPr marL="91425" marR="91425" marT="68575" marB="68575" anchor="ctr">
                    <a:lnL w="38100" cap="flat" cmpd="sng">
                      <a:solidFill>
                        <a:schemeClr val="accent4"/>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0.74</a:t>
                      </a:r>
                      <a:endParaRPr sz="2400" b="1" dirty="0">
                        <a:solidFill>
                          <a:schemeClr val="dk1"/>
                        </a:solidFill>
                        <a:latin typeface="Inria Sans"/>
                        <a:ea typeface="Inria Sans"/>
                        <a:cs typeface="Inria Sans"/>
                        <a:sym typeface="Inria Sans"/>
                      </a:endParaRPr>
                    </a:p>
                  </a:txBody>
                  <a:tcPr marL="91425" marR="91425" marT="68575" marB="6857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tc>
                  <a:txBody>
                    <a:bodyPr/>
                    <a:lstStyle/>
                    <a:p>
                      <a:pPr marL="0" lvl="0" indent="0" algn="ctr" rtl="0">
                        <a:spcBef>
                          <a:spcPts val="0"/>
                        </a:spcBef>
                        <a:spcAft>
                          <a:spcPts val="0"/>
                        </a:spcAft>
                        <a:buNone/>
                      </a:pPr>
                      <a:r>
                        <a:rPr lang="en" sz="2400" b="1" dirty="0">
                          <a:solidFill>
                            <a:schemeClr val="dk1"/>
                          </a:solidFill>
                          <a:latin typeface="Inria Sans"/>
                          <a:ea typeface="Inria Sans"/>
                          <a:cs typeface="Inria Sans"/>
                          <a:sym typeface="Inria Sans"/>
                        </a:rPr>
                        <a:t>0.68</a:t>
                      </a:r>
                      <a:endParaRPr sz="2400" b="1" dirty="0">
                        <a:solidFill>
                          <a:schemeClr val="dk1"/>
                        </a:solidFill>
                        <a:latin typeface="Inria Sans"/>
                        <a:ea typeface="Inria Sans"/>
                        <a:cs typeface="Inria Sans"/>
                        <a:sym typeface="Inria Sans"/>
                      </a:endParaRPr>
                    </a:p>
                  </a:txBody>
                  <a:tcPr marL="91425" marR="91425" marT="68575" marB="68575" anchor="ctr">
                    <a:lnL w="9525" cap="flat" cmpd="sng">
                      <a:solidFill>
                        <a:schemeClr val="lt2"/>
                      </a:solidFill>
                      <a:prstDash val="solid"/>
                      <a:round/>
                      <a:headEnd type="none" w="sm" len="sm"/>
                      <a:tailEnd type="none" w="sm" len="sm"/>
                    </a:lnL>
                    <a:lnR w="38100" cap="flat" cmpd="sng">
                      <a:solidFill>
                        <a:schemeClr val="accent4"/>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accent4"/>
                      </a:solidFill>
                      <a:prstDash val="solid"/>
                      <a:round/>
                      <a:headEnd type="none" w="sm" len="sm"/>
                      <a:tailEnd type="none" w="sm" len="sm"/>
                    </a:lnB>
                    <a:solidFill>
                      <a:srgbClr val="082A44">
                        <a:alpha val="17320"/>
                      </a:srgbClr>
                    </a:solidFill>
                  </a:tcPr>
                </a:tc>
                <a:extLst>
                  <a:ext uri="{0D108BD9-81ED-4DB2-BD59-A6C34878D82A}">
                    <a16:rowId xmlns:a16="http://schemas.microsoft.com/office/drawing/2014/main" val="10003"/>
                  </a:ext>
                </a:extLst>
              </a:tr>
            </a:tbl>
          </a:graphicData>
        </a:graphic>
      </p:graphicFrame>
      <p:sp>
        <p:nvSpPr>
          <p:cNvPr id="328" name="Google Shape;328;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TrelloBoard ScreenShot</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BCB3CBBD-2B14-9356-6268-C57418A36200}"/>
              </a:ext>
            </a:extLst>
          </p:cNvPr>
          <p:cNvPicPr>
            <a:picLocks noChangeAspect="1"/>
          </p:cNvPicPr>
          <p:nvPr/>
        </p:nvPicPr>
        <p:blipFill>
          <a:blip r:embed="rId3"/>
          <a:stretch>
            <a:fillRect/>
          </a:stretch>
        </p:blipFill>
        <p:spPr>
          <a:xfrm>
            <a:off x="717508" y="1425544"/>
            <a:ext cx="4427248" cy="2161715"/>
          </a:xfrm>
          <a:prstGeom prst="rect">
            <a:avLst/>
          </a:prstGeom>
        </p:spPr>
      </p:pic>
      <p:pic>
        <p:nvPicPr>
          <p:cNvPr id="7" name="Picture 6">
            <a:extLst>
              <a:ext uri="{FF2B5EF4-FFF2-40B4-BE49-F238E27FC236}">
                <a16:creationId xmlns:a16="http://schemas.microsoft.com/office/drawing/2014/main" id="{28A51D26-EEF2-5881-A8CE-1C599272BC79}"/>
              </a:ext>
            </a:extLst>
          </p:cNvPr>
          <p:cNvPicPr>
            <a:picLocks noChangeAspect="1"/>
          </p:cNvPicPr>
          <p:nvPr/>
        </p:nvPicPr>
        <p:blipFill>
          <a:blip r:embed="rId4"/>
          <a:stretch>
            <a:fillRect/>
          </a:stretch>
        </p:blipFill>
        <p:spPr>
          <a:xfrm>
            <a:off x="2931132" y="1974166"/>
            <a:ext cx="4149969" cy="2028489"/>
          </a:xfrm>
          <a:prstGeom prst="rect">
            <a:avLst/>
          </a:prstGeom>
        </p:spPr>
      </p:pic>
      <p:pic>
        <p:nvPicPr>
          <p:cNvPr id="9" name="Picture 8">
            <a:extLst>
              <a:ext uri="{FF2B5EF4-FFF2-40B4-BE49-F238E27FC236}">
                <a16:creationId xmlns:a16="http://schemas.microsoft.com/office/drawing/2014/main" id="{334D75A5-A4ED-043A-26A8-AC25DC29AD96}"/>
              </a:ext>
            </a:extLst>
          </p:cNvPr>
          <p:cNvPicPr>
            <a:picLocks noChangeAspect="1"/>
          </p:cNvPicPr>
          <p:nvPr/>
        </p:nvPicPr>
        <p:blipFill>
          <a:blip r:embed="rId5"/>
          <a:stretch>
            <a:fillRect/>
          </a:stretch>
        </p:blipFill>
        <p:spPr>
          <a:xfrm>
            <a:off x="4992231" y="2485532"/>
            <a:ext cx="3999244" cy="1920387"/>
          </a:xfrm>
          <a:prstGeom prst="rect">
            <a:avLst/>
          </a:prstGeom>
        </p:spPr>
      </p:pic>
    </p:spTree>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432</Words>
  <Application>Microsoft Office PowerPoint</Application>
  <PresentationFormat>On-screen Show (16:9)</PresentationFormat>
  <Paragraphs>101</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Inria Sans</vt:lpstr>
      <vt:lpstr>Inter</vt:lpstr>
      <vt:lpstr>Saira Semi Condensed</vt:lpstr>
      <vt:lpstr>Titillium Web</vt:lpstr>
      <vt:lpstr>Gurney template</vt:lpstr>
      <vt:lpstr>STARTUP SUCCESS PREDICTION</vt:lpstr>
      <vt:lpstr>HELLO!!</vt:lpstr>
      <vt:lpstr>All about the project</vt:lpstr>
      <vt:lpstr>All about the project</vt:lpstr>
      <vt:lpstr>High Level Software Architecture</vt:lpstr>
      <vt:lpstr>ROADMAP</vt:lpstr>
      <vt:lpstr>Software Stack</vt:lpstr>
      <vt:lpstr>Results</vt:lpstr>
      <vt:lpstr>TrelloBoard ScreenShot</vt:lpstr>
      <vt:lpstr>TrelloBoard ScreenShot</vt:lpstr>
      <vt:lpstr>Discord’s Chat Screenshot</vt:lpstr>
      <vt:lpstr>Discord’s Chat Screenshot</vt:lpstr>
      <vt:lpstr>Discord’s Chat Screenshot</vt:lpstr>
      <vt:lpstr>Discord’s Chat Screenshot</vt:lpstr>
      <vt:lpstr>Discord’s Chat Screenshot</vt:lpstr>
      <vt:lpstr>Discord’s Chat Screenshot</vt:lpstr>
      <vt:lpstr>Discord’s Chat Screenshot</vt:lpstr>
      <vt:lpstr>Discord’s Chat Screenshot</vt:lpstr>
      <vt:lpstr>Discord’s Chat Screenshot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SUCCESS PREDICTION</dc:title>
  <cp:lastModifiedBy>Tawsif Mahmud</cp:lastModifiedBy>
  <cp:revision>54</cp:revision>
  <dcterms:modified xsi:type="dcterms:W3CDTF">2022-05-10T06:13:55Z</dcterms:modified>
</cp:coreProperties>
</file>